
<file path=[Content_Types].xml><?xml version="1.0" encoding="utf-8"?>
<Types xmlns="http://schemas.openxmlformats.org/package/2006/content-types">
  <Default Extension="jpg" ContentType="image/jp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45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4F4F4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9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4F4F4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4F4F4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60297" y="2878580"/>
            <a:ext cx="7767404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F4F4F4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03047" y="3018545"/>
            <a:ext cx="16081904" cy="4810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5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p.nandini@iitg.ac.in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2122945" y="373605"/>
            <a:ext cx="6165215" cy="9913620"/>
            <a:chOff x="12122945" y="373605"/>
            <a:chExt cx="6165215" cy="9913620"/>
          </a:xfrm>
        </p:grpSpPr>
        <p:sp>
          <p:nvSpPr>
            <p:cNvPr id="4" name="object 4"/>
            <p:cNvSpPr/>
            <p:nvPr/>
          </p:nvSpPr>
          <p:spPr>
            <a:xfrm>
              <a:off x="14328901" y="2317172"/>
              <a:ext cx="3959225" cy="6340475"/>
            </a:xfrm>
            <a:custGeom>
              <a:avLst/>
              <a:gdLst/>
              <a:ahLst/>
              <a:cxnLst/>
              <a:rect l="l" t="t" r="r" b="b"/>
              <a:pathLst>
                <a:path w="3959225" h="6340475">
                  <a:moveTo>
                    <a:pt x="3959097" y="6340048"/>
                  </a:moveTo>
                  <a:lnTo>
                    <a:pt x="1830194" y="6340048"/>
                  </a:lnTo>
                  <a:lnTo>
                    <a:pt x="0" y="3170024"/>
                  </a:lnTo>
                  <a:lnTo>
                    <a:pt x="1830193" y="0"/>
                  </a:lnTo>
                  <a:lnTo>
                    <a:pt x="3959097" y="0"/>
                  </a:lnTo>
                  <a:lnTo>
                    <a:pt x="3959097" y="6340048"/>
                  </a:lnTo>
                  <a:close/>
                </a:path>
              </a:pathLst>
            </a:custGeom>
            <a:solidFill>
              <a:srgbClr val="0045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122945" y="7035126"/>
              <a:ext cx="4970780" cy="3252470"/>
            </a:xfrm>
            <a:custGeom>
              <a:avLst/>
              <a:gdLst/>
              <a:ahLst/>
              <a:cxnLst/>
              <a:rect l="l" t="t" r="r" b="b"/>
              <a:pathLst>
                <a:path w="4970780" h="3252470">
                  <a:moveTo>
                    <a:pt x="4335198" y="3251873"/>
                  </a:moveTo>
                  <a:lnTo>
                    <a:pt x="634953" y="3251873"/>
                  </a:lnTo>
                  <a:lnTo>
                    <a:pt x="0" y="2152086"/>
                  </a:lnTo>
                  <a:lnTo>
                    <a:pt x="1242493" y="0"/>
                  </a:lnTo>
                  <a:lnTo>
                    <a:pt x="3727484" y="0"/>
                  </a:lnTo>
                  <a:lnTo>
                    <a:pt x="4970151" y="2152088"/>
                  </a:lnTo>
                  <a:lnTo>
                    <a:pt x="4335198" y="3251873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336341" y="5954841"/>
              <a:ext cx="2272030" cy="1967864"/>
            </a:xfrm>
            <a:custGeom>
              <a:avLst/>
              <a:gdLst/>
              <a:ahLst/>
              <a:cxnLst/>
              <a:rect l="l" t="t" r="r" b="b"/>
              <a:pathLst>
                <a:path w="2272030" h="1967865">
                  <a:moveTo>
                    <a:pt x="1703779" y="1967284"/>
                  </a:moveTo>
                  <a:lnTo>
                    <a:pt x="567899" y="1967284"/>
                  </a:lnTo>
                  <a:lnTo>
                    <a:pt x="0" y="983641"/>
                  </a:lnTo>
                  <a:lnTo>
                    <a:pt x="567899" y="0"/>
                  </a:lnTo>
                  <a:lnTo>
                    <a:pt x="1703699" y="0"/>
                  </a:lnTo>
                  <a:lnTo>
                    <a:pt x="2271678" y="983642"/>
                  </a:lnTo>
                  <a:lnTo>
                    <a:pt x="1703779" y="1967284"/>
                  </a:lnTo>
                  <a:close/>
                </a:path>
              </a:pathLst>
            </a:custGeom>
            <a:solidFill>
              <a:srgbClr val="A3E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737768" y="373605"/>
              <a:ext cx="3799840" cy="3290570"/>
            </a:xfrm>
            <a:custGeom>
              <a:avLst/>
              <a:gdLst/>
              <a:ahLst/>
              <a:cxnLst/>
              <a:rect l="l" t="t" r="r" b="b"/>
              <a:pathLst>
                <a:path w="3799840" h="3290570">
                  <a:moveTo>
                    <a:pt x="2849747" y="3290487"/>
                  </a:moveTo>
                  <a:lnTo>
                    <a:pt x="949870" y="3290487"/>
                  </a:lnTo>
                  <a:lnTo>
                    <a:pt x="0" y="1645242"/>
                  </a:lnTo>
                  <a:lnTo>
                    <a:pt x="949871" y="0"/>
                  </a:lnTo>
                  <a:lnTo>
                    <a:pt x="2849613" y="0"/>
                  </a:lnTo>
                  <a:lnTo>
                    <a:pt x="3799617" y="1645244"/>
                  </a:lnTo>
                  <a:lnTo>
                    <a:pt x="2849747" y="329048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700" y="373605"/>
            <a:ext cx="1181099" cy="11810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29501" y="1724773"/>
            <a:ext cx="5086349" cy="643889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016000" y="2906189"/>
            <a:ext cx="8977630" cy="4217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5500" b="1" spc="-245" dirty="0">
                <a:latin typeface="Trebuchet MS"/>
                <a:cs typeface="Trebuchet MS"/>
              </a:rPr>
              <a:t>E</a:t>
            </a:r>
            <a:r>
              <a:rPr sz="5500" b="1" spc="-185" dirty="0">
                <a:latin typeface="Trebuchet MS"/>
                <a:cs typeface="Trebuchet MS"/>
              </a:rPr>
              <a:t>c</a:t>
            </a:r>
            <a:r>
              <a:rPr sz="5500" b="1" spc="90" dirty="0">
                <a:latin typeface="Trebuchet MS"/>
                <a:cs typeface="Trebuchet MS"/>
              </a:rPr>
              <a:t>o</a:t>
            </a:r>
            <a:r>
              <a:rPr sz="5500" b="1" spc="-80" dirty="0">
                <a:latin typeface="Trebuchet MS"/>
                <a:cs typeface="Trebuchet MS"/>
              </a:rPr>
              <a:t>n</a:t>
            </a:r>
            <a:r>
              <a:rPr sz="5500" b="1" spc="90" dirty="0">
                <a:latin typeface="Trebuchet MS"/>
                <a:cs typeface="Trebuchet MS"/>
              </a:rPr>
              <a:t>o</a:t>
            </a:r>
            <a:r>
              <a:rPr sz="5500" b="1" spc="-85" dirty="0">
                <a:latin typeface="Trebuchet MS"/>
                <a:cs typeface="Trebuchet MS"/>
              </a:rPr>
              <a:t>m</a:t>
            </a:r>
            <a:r>
              <a:rPr sz="5500" b="1" spc="-95" dirty="0">
                <a:latin typeface="Trebuchet MS"/>
                <a:cs typeface="Trebuchet MS"/>
              </a:rPr>
              <a:t>i</a:t>
            </a:r>
            <a:r>
              <a:rPr sz="5500" b="1" spc="-185" dirty="0">
                <a:latin typeface="Trebuchet MS"/>
                <a:cs typeface="Trebuchet MS"/>
              </a:rPr>
              <a:t>c</a:t>
            </a:r>
            <a:r>
              <a:rPr sz="5500" b="1" spc="75" dirty="0">
                <a:latin typeface="Trebuchet MS"/>
                <a:cs typeface="Trebuchet MS"/>
              </a:rPr>
              <a:t>a</a:t>
            </a:r>
            <a:r>
              <a:rPr sz="5500" b="1" spc="10" dirty="0">
                <a:latin typeface="Trebuchet MS"/>
                <a:cs typeface="Trebuchet MS"/>
              </a:rPr>
              <a:t>l</a:t>
            </a:r>
            <a:r>
              <a:rPr sz="5500" b="1" spc="-355" dirty="0">
                <a:latin typeface="Trebuchet MS"/>
                <a:cs typeface="Trebuchet MS"/>
              </a:rPr>
              <a:t> </a:t>
            </a:r>
            <a:r>
              <a:rPr sz="5500" b="1" spc="70" dirty="0">
                <a:latin typeface="Trebuchet MS"/>
                <a:cs typeface="Trebuchet MS"/>
              </a:rPr>
              <a:t>p</a:t>
            </a:r>
            <a:r>
              <a:rPr sz="5500" b="1" spc="-150" dirty="0">
                <a:latin typeface="Trebuchet MS"/>
                <a:cs typeface="Trebuchet MS"/>
              </a:rPr>
              <a:t>r</a:t>
            </a:r>
            <a:r>
              <a:rPr sz="5500" b="1" spc="-130" dirty="0">
                <a:latin typeface="Trebuchet MS"/>
                <a:cs typeface="Trebuchet MS"/>
              </a:rPr>
              <a:t>e</a:t>
            </a:r>
            <a:r>
              <a:rPr sz="5500" b="1" spc="70" dirty="0">
                <a:latin typeface="Trebuchet MS"/>
                <a:cs typeface="Trebuchet MS"/>
              </a:rPr>
              <a:t>p</a:t>
            </a:r>
            <a:r>
              <a:rPr sz="5500" b="1" spc="75" dirty="0">
                <a:latin typeface="Trebuchet MS"/>
                <a:cs typeface="Trebuchet MS"/>
              </a:rPr>
              <a:t>a</a:t>
            </a:r>
            <a:r>
              <a:rPr sz="5500" b="1" spc="-150" dirty="0">
                <a:latin typeface="Trebuchet MS"/>
                <a:cs typeface="Trebuchet MS"/>
              </a:rPr>
              <a:t>r</a:t>
            </a:r>
            <a:r>
              <a:rPr sz="5500" b="1" spc="75" dirty="0">
                <a:latin typeface="Trebuchet MS"/>
                <a:cs typeface="Trebuchet MS"/>
              </a:rPr>
              <a:t>a</a:t>
            </a:r>
            <a:r>
              <a:rPr sz="5500" b="1" spc="-65" dirty="0">
                <a:latin typeface="Trebuchet MS"/>
                <a:cs typeface="Trebuchet MS"/>
              </a:rPr>
              <a:t>t</a:t>
            </a:r>
            <a:r>
              <a:rPr sz="5500" b="1" spc="-95" dirty="0">
                <a:latin typeface="Trebuchet MS"/>
                <a:cs typeface="Trebuchet MS"/>
              </a:rPr>
              <a:t>i</a:t>
            </a:r>
            <a:r>
              <a:rPr sz="5500" b="1" spc="90" dirty="0">
                <a:latin typeface="Trebuchet MS"/>
                <a:cs typeface="Trebuchet MS"/>
              </a:rPr>
              <a:t>o</a:t>
            </a:r>
            <a:r>
              <a:rPr sz="5500" b="1" spc="-75" dirty="0">
                <a:latin typeface="Trebuchet MS"/>
                <a:cs typeface="Trebuchet MS"/>
              </a:rPr>
              <a:t>n</a:t>
            </a:r>
            <a:r>
              <a:rPr sz="5500" b="1" spc="-355" dirty="0">
                <a:latin typeface="Trebuchet MS"/>
                <a:cs typeface="Trebuchet MS"/>
              </a:rPr>
              <a:t> </a:t>
            </a:r>
            <a:r>
              <a:rPr sz="5500" b="1" spc="90" dirty="0">
                <a:latin typeface="Trebuchet MS"/>
                <a:cs typeface="Trebuchet MS"/>
              </a:rPr>
              <a:t>o</a:t>
            </a:r>
            <a:r>
              <a:rPr sz="5500" b="1" spc="-70" dirty="0">
                <a:latin typeface="Trebuchet MS"/>
                <a:cs typeface="Trebuchet MS"/>
              </a:rPr>
              <a:t>f  </a:t>
            </a:r>
            <a:r>
              <a:rPr sz="5500" b="1" spc="-95" dirty="0">
                <a:latin typeface="Trebuchet MS"/>
                <a:cs typeface="Trebuchet MS"/>
              </a:rPr>
              <a:t>hi</a:t>
            </a:r>
            <a:r>
              <a:rPr sz="5500" b="1" spc="260" dirty="0">
                <a:latin typeface="Trebuchet MS"/>
                <a:cs typeface="Trebuchet MS"/>
              </a:rPr>
              <a:t>g</a:t>
            </a:r>
            <a:r>
              <a:rPr sz="5500" b="1" spc="-95" dirty="0">
                <a:latin typeface="Trebuchet MS"/>
                <a:cs typeface="Trebuchet MS"/>
              </a:rPr>
              <a:t>h</a:t>
            </a:r>
            <a:r>
              <a:rPr sz="5500" b="1" spc="210" dirty="0">
                <a:latin typeface="Trebuchet MS"/>
                <a:cs typeface="Trebuchet MS"/>
              </a:rPr>
              <a:t>-</a:t>
            </a:r>
            <a:r>
              <a:rPr sz="5500" b="1" spc="70" dirty="0">
                <a:latin typeface="Trebuchet MS"/>
                <a:cs typeface="Trebuchet MS"/>
              </a:rPr>
              <a:t>p</a:t>
            </a:r>
            <a:r>
              <a:rPr sz="5500" b="1" spc="-130" dirty="0">
                <a:latin typeface="Trebuchet MS"/>
                <a:cs typeface="Trebuchet MS"/>
              </a:rPr>
              <a:t>e</a:t>
            </a:r>
            <a:r>
              <a:rPr sz="5500" b="1" spc="-150" dirty="0">
                <a:latin typeface="Trebuchet MS"/>
                <a:cs typeface="Trebuchet MS"/>
              </a:rPr>
              <a:t>r</a:t>
            </a:r>
            <a:r>
              <a:rPr sz="5500" b="1" spc="-80" dirty="0">
                <a:latin typeface="Trebuchet MS"/>
                <a:cs typeface="Trebuchet MS"/>
              </a:rPr>
              <a:t>f</a:t>
            </a:r>
            <a:r>
              <a:rPr sz="5500" b="1" spc="90" dirty="0">
                <a:latin typeface="Trebuchet MS"/>
                <a:cs typeface="Trebuchet MS"/>
              </a:rPr>
              <a:t>o</a:t>
            </a:r>
            <a:r>
              <a:rPr sz="5500" b="1" spc="-150" dirty="0">
                <a:latin typeface="Trebuchet MS"/>
                <a:cs typeface="Trebuchet MS"/>
              </a:rPr>
              <a:t>r</a:t>
            </a:r>
            <a:r>
              <a:rPr sz="5500" b="1" spc="-85" dirty="0">
                <a:latin typeface="Trebuchet MS"/>
                <a:cs typeface="Trebuchet MS"/>
              </a:rPr>
              <a:t>m</a:t>
            </a:r>
            <a:r>
              <a:rPr sz="5500" b="1" spc="75" dirty="0">
                <a:latin typeface="Trebuchet MS"/>
                <a:cs typeface="Trebuchet MS"/>
              </a:rPr>
              <a:t>a</a:t>
            </a:r>
            <a:r>
              <a:rPr sz="5500" b="1" spc="-80" dirty="0">
                <a:latin typeface="Trebuchet MS"/>
                <a:cs typeface="Trebuchet MS"/>
              </a:rPr>
              <a:t>n</a:t>
            </a:r>
            <a:r>
              <a:rPr sz="5500" b="1" spc="-185" dirty="0">
                <a:latin typeface="Trebuchet MS"/>
                <a:cs typeface="Trebuchet MS"/>
              </a:rPr>
              <a:t>c</a:t>
            </a:r>
            <a:r>
              <a:rPr sz="5500" b="1" spc="-125" dirty="0">
                <a:latin typeface="Trebuchet MS"/>
                <a:cs typeface="Trebuchet MS"/>
              </a:rPr>
              <a:t>e</a:t>
            </a:r>
            <a:r>
              <a:rPr sz="5500" b="1" spc="-355" dirty="0">
                <a:latin typeface="Trebuchet MS"/>
                <a:cs typeface="Trebuchet MS"/>
              </a:rPr>
              <a:t> </a:t>
            </a:r>
            <a:r>
              <a:rPr sz="5500" b="1" spc="75" dirty="0">
                <a:latin typeface="Trebuchet MS"/>
                <a:cs typeface="Trebuchet MS"/>
              </a:rPr>
              <a:t>a</a:t>
            </a:r>
            <a:r>
              <a:rPr sz="5500" b="1" spc="-185" dirty="0">
                <a:latin typeface="Trebuchet MS"/>
                <a:cs typeface="Trebuchet MS"/>
              </a:rPr>
              <a:t>c</a:t>
            </a:r>
            <a:r>
              <a:rPr sz="5500" b="1" spc="-65" dirty="0">
                <a:latin typeface="Trebuchet MS"/>
                <a:cs typeface="Trebuchet MS"/>
              </a:rPr>
              <a:t>t</a:t>
            </a:r>
            <a:r>
              <a:rPr sz="5500" b="1" spc="-95" dirty="0">
                <a:latin typeface="Trebuchet MS"/>
                <a:cs typeface="Trebuchet MS"/>
              </a:rPr>
              <a:t>i</a:t>
            </a:r>
            <a:r>
              <a:rPr sz="5500" b="1" spc="-85" dirty="0">
                <a:latin typeface="Trebuchet MS"/>
                <a:cs typeface="Trebuchet MS"/>
              </a:rPr>
              <a:t>v</a:t>
            </a:r>
            <a:r>
              <a:rPr sz="5500" b="1" spc="75" dirty="0">
                <a:latin typeface="Trebuchet MS"/>
                <a:cs typeface="Trebuchet MS"/>
              </a:rPr>
              <a:t>a</a:t>
            </a:r>
            <a:r>
              <a:rPr sz="5500" b="1" spc="-65" dirty="0">
                <a:latin typeface="Trebuchet MS"/>
                <a:cs typeface="Trebuchet MS"/>
              </a:rPr>
              <a:t>t</a:t>
            </a:r>
            <a:r>
              <a:rPr sz="5500" b="1" spc="-130" dirty="0">
                <a:latin typeface="Trebuchet MS"/>
                <a:cs typeface="Trebuchet MS"/>
              </a:rPr>
              <a:t>e</a:t>
            </a:r>
            <a:r>
              <a:rPr sz="5500" b="1" spc="70" dirty="0">
                <a:latin typeface="Trebuchet MS"/>
                <a:cs typeface="Trebuchet MS"/>
              </a:rPr>
              <a:t>d  </a:t>
            </a:r>
            <a:r>
              <a:rPr sz="5500" b="1" spc="-185" dirty="0">
                <a:latin typeface="Trebuchet MS"/>
                <a:cs typeface="Trebuchet MS"/>
              </a:rPr>
              <a:t>c</a:t>
            </a:r>
            <a:r>
              <a:rPr sz="5500" b="1" spc="75" dirty="0">
                <a:latin typeface="Trebuchet MS"/>
                <a:cs typeface="Trebuchet MS"/>
              </a:rPr>
              <a:t>a</a:t>
            </a:r>
            <a:r>
              <a:rPr sz="5500" b="1" spc="-150" dirty="0">
                <a:latin typeface="Trebuchet MS"/>
                <a:cs typeface="Trebuchet MS"/>
              </a:rPr>
              <a:t>r</a:t>
            </a:r>
            <a:r>
              <a:rPr sz="5500" b="1" spc="80" dirty="0">
                <a:latin typeface="Trebuchet MS"/>
                <a:cs typeface="Trebuchet MS"/>
              </a:rPr>
              <a:t>b</a:t>
            </a:r>
            <a:r>
              <a:rPr sz="5500" b="1" spc="90" dirty="0">
                <a:latin typeface="Trebuchet MS"/>
                <a:cs typeface="Trebuchet MS"/>
              </a:rPr>
              <a:t>o</a:t>
            </a:r>
            <a:r>
              <a:rPr sz="5500" b="1" spc="-75" dirty="0">
                <a:latin typeface="Trebuchet MS"/>
                <a:cs typeface="Trebuchet MS"/>
              </a:rPr>
              <a:t>n</a:t>
            </a:r>
            <a:r>
              <a:rPr sz="5500" b="1" spc="-355" dirty="0">
                <a:latin typeface="Trebuchet MS"/>
                <a:cs typeface="Trebuchet MS"/>
              </a:rPr>
              <a:t> </a:t>
            </a:r>
            <a:r>
              <a:rPr sz="5500" b="1" spc="-80" dirty="0">
                <a:latin typeface="Trebuchet MS"/>
                <a:cs typeface="Trebuchet MS"/>
              </a:rPr>
              <a:t>f</a:t>
            </a:r>
            <a:r>
              <a:rPr sz="5500" b="1" spc="-95" dirty="0">
                <a:latin typeface="Trebuchet MS"/>
                <a:cs typeface="Trebuchet MS"/>
              </a:rPr>
              <a:t>i</a:t>
            </a:r>
            <a:r>
              <a:rPr sz="5500" b="1" spc="80" dirty="0">
                <a:latin typeface="Trebuchet MS"/>
                <a:cs typeface="Trebuchet MS"/>
              </a:rPr>
              <a:t>b</a:t>
            </a:r>
            <a:r>
              <a:rPr sz="5500" b="1" spc="-130" dirty="0">
                <a:latin typeface="Trebuchet MS"/>
                <a:cs typeface="Trebuchet MS"/>
              </a:rPr>
              <a:t>e</a:t>
            </a:r>
            <a:r>
              <a:rPr sz="5500" b="1" spc="-145" dirty="0">
                <a:latin typeface="Trebuchet MS"/>
                <a:cs typeface="Trebuchet MS"/>
              </a:rPr>
              <a:t>r</a:t>
            </a:r>
            <a:r>
              <a:rPr sz="5500" b="1" spc="-355" dirty="0">
                <a:latin typeface="Trebuchet MS"/>
                <a:cs typeface="Trebuchet MS"/>
              </a:rPr>
              <a:t> </a:t>
            </a:r>
            <a:r>
              <a:rPr sz="5500" b="1" spc="70" dirty="0">
                <a:latin typeface="Trebuchet MS"/>
                <a:cs typeface="Trebuchet MS"/>
              </a:rPr>
              <a:t>p</a:t>
            </a:r>
            <a:r>
              <a:rPr sz="5500" b="1" spc="75" dirty="0">
                <a:latin typeface="Trebuchet MS"/>
                <a:cs typeface="Trebuchet MS"/>
              </a:rPr>
              <a:t>a</a:t>
            </a:r>
            <a:r>
              <a:rPr sz="5500" b="1" spc="70" dirty="0">
                <a:latin typeface="Trebuchet MS"/>
                <a:cs typeface="Trebuchet MS"/>
              </a:rPr>
              <a:t>p</a:t>
            </a:r>
            <a:r>
              <a:rPr sz="5500" b="1" spc="-130" dirty="0">
                <a:latin typeface="Trebuchet MS"/>
                <a:cs typeface="Trebuchet MS"/>
              </a:rPr>
              <a:t>e</a:t>
            </a:r>
            <a:r>
              <a:rPr sz="5500" b="1" spc="-150" dirty="0">
                <a:latin typeface="Trebuchet MS"/>
                <a:cs typeface="Trebuchet MS"/>
              </a:rPr>
              <a:t>r</a:t>
            </a:r>
            <a:r>
              <a:rPr sz="5500" b="1" spc="285" dirty="0">
                <a:latin typeface="Trebuchet MS"/>
                <a:cs typeface="Trebuchet MS"/>
              </a:rPr>
              <a:t>s</a:t>
            </a:r>
            <a:r>
              <a:rPr sz="5500" b="1" spc="-355" dirty="0">
                <a:latin typeface="Trebuchet MS"/>
                <a:cs typeface="Trebuchet MS"/>
              </a:rPr>
              <a:t> </a:t>
            </a:r>
            <a:r>
              <a:rPr sz="5500" b="1" spc="75" dirty="0">
                <a:latin typeface="Trebuchet MS"/>
                <a:cs typeface="Trebuchet MS"/>
              </a:rPr>
              <a:t>a</a:t>
            </a:r>
            <a:r>
              <a:rPr sz="5500" b="1" spc="285" dirty="0">
                <a:latin typeface="Trebuchet MS"/>
                <a:cs typeface="Trebuchet MS"/>
              </a:rPr>
              <a:t>s</a:t>
            </a:r>
            <a:r>
              <a:rPr sz="5500" b="1" spc="-355" dirty="0">
                <a:latin typeface="Trebuchet MS"/>
                <a:cs typeface="Trebuchet MS"/>
              </a:rPr>
              <a:t> </a:t>
            </a:r>
            <a:r>
              <a:rPr sz="5500" b="1" spc="280" dirty="0">
                <a:latin typeface="Trebuchet MS"/>
                <a:cs typeface="Trebuchet MS"/>
              </a:rPr>
              <a:t>s</a:t>
            </a:r>
            <a:r>
              <a:rPr sz="5500" b="1" spc="-130" dirty="0">
                <a:latin typeface="Trebuchet MS"/>
                <a:cs typeface="Trebuchet MS"/>
              </a:rPr>
              <a:t>e</a:t>
            </a:r>
            <a:r>
              <a:rPr sz="5500" b="1" spc="5" dirty="0">
                <a:latin typeface="Trebuchet MS"/>
                <a:cs typeface="Trebuchet MS"/>
              </a:rPr>
              <a:t>l</a:t>
            </a:r>
            <a:r>
              <a:rPr sz="5500" b="1" spc="-80" dirty="0">
                <a:latin typeface="Trebuchet MS"/>
                <a:cs typeface="Trebuchet MS"/>
              </a:rPr>
              <a:t>f</a:t>
            </a:r>
            <a:r>
              <a:rPr sz="5500" b="1" spc="190" dirty="0">
                <a:latin typeface="Trebuchet MS"/>
                <a:cs typeface="Trebuchet MS"/>
              </a:rPr>
              <a:t>-  </a:t>
            </a:r>
            <a:r>
              <a:rPr sz="5500" b="1" spc="30" dirty="0">
                <a:latin typeface="Trebuchet MS"/>
                <a:cs typeface="Trebuchet MS"/>
              </a:rPr>
              <a:t>supporting </a:t>
            </a:r>
            <a:r>
              <a:rPr sz="5500" b="1" spc="-30" dirty="0">
                <a:latin typeface="Trebuchet MS"/>
                <a:cs typeface="Trebuchet MS"/>
              </a:rPr>
              <a:t>supercapacitor </a:t>
            </a:r>
            <a:r>
              <a:rPr sz="5500" b="1" spc="-25" dirty="0">
                <a:latin typeface="Trebuchet MS"/>
                <a:cs typeface="Trebuchet MS"/>
              </a:rPr>
              <a:t> </a:t>
            </a:r>
            <a:r>
              <a:rPr sz="5500" b="1" spc="-30" dirty="0">
                <a:latin typeface="Trebuchet MS"/>
                <a:cs typeface="Trebuchet MS"/>
              </a:rPr>
              <a:t>electrodes</a:t>
            </a:r>
            <a:endParaRPr sz="55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13499" y="373605"/>
            <a:ext cx="16075025" cy="1184910"/>
          </a:xfrm>
          <a:custGeom>
            <a:avLst/>
            <a:gdLst/>
            <a:ahLst/>
            <a:cxnLst/>
            <a:rect l="l" t="t" r="r" b="b"/>
            <a:pathLst>
              <a:path w="16075025" h="1184910">
                <a:moveTo>
                  <a:pt x="16074499" y="1184799"/>
                </a:moveTo>
                <a:lnTo>
                  <a:pt x="0" y="1184799"/>
                </a:lnTo>
                <a:lnTo>
                  <a:pt x="0" y="0"/>
                </a:lnTo>
                <a:lnTo>
                  <a:pt x="16074499" y="0"/>
                </a:lnTo>
                <a:lnTo>
                  <a:pt x="16074499" y="1184799"/>
                </a:lnTo>
                <a:close/>
              </a:path>
            </a:pathLst>
          </a:custGeom>
          <a:solidFill>
            <a:srgbClr val="0045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16000" y="7828808"/>
            <a:ext cx="3712845" cy="16675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7100"/>
              </a:lnSpc>
              <a:spcBef>
                <a:spcPts val="95"/>
              </a:spcBef>
            </a:pPr>
            <a:r>
              <a:rPr sz="2300" b="1" spc="35" dirty="0">
                <a:latin typeface="Trebuchet MS"/>
                <a:cs typeface="Trebuchet MS"/>
              </a:rPr>
              <a:t>P</a:t>
            </a:r>
            <a:r>
              <a:rPr sz="2300" b="1" spc="-60" dirty="0">
                <a:latin typeface="Trebuchet MS"/>
                <a:cs typeface="Trebuchet MS"/>
              </a:rPr>
              <a:t>r</a:t>
            </a:r>
            <a:r>
              <a:rPr sz="2300" b="1" spc="-50" dirty="0">
                <a:latin typeface="Trebuchet MS"/>
                <a:cs typeface="Trebuchet MS"/>
              </a:rPr>
              <a:t>e</a:t>
            </a:r>
            <a:r>
              <a:rPr sz="2300" b="1" spc="120" dirty="0">
                <a:latin typeface="Trebuchet MS"/>
                <a:cs typeface="Trebuchet MS"/>
              </a:rPr>
              <a:t>s</a:t>
            </a:r>
            <a:r>
              <a:rPr sz="2300" b="1" spc="-50" dirty="0">
                <a:latin typeface="Trebuchet MS"/>
                <a:cs typeface="Trebuchet MS"/>
              </a:rPr>
              <a:t>e</a:t>
            </a:r>
            <a:r>
              <a:rPr sz="2300" b="1" spc="-30" dirty="0">
                <a:latin typeface="Trebuchet MS"/>
                <a:cs typeface="Trebuchet MS"/>
              </a:rPr>
              <a:t>n</a:t>
            </a:r>
            <a:r>
              <a:rPr sz="2300" b="1" spc="-25" dirty="0">
                <a:latin typeface="Trebuchet MS"/>
                <a:cs typeface="Trebuchet MS"/>
              </a:rPr>
              <a:t>t</a:t>
            </a:r>
            <a:r>
              <a:rPr sz="2300" b="1" spc="-50" dirty="0">
                <a:latin typeface="Trebuchet MS"/>
                <a:cs typeface="Trebuchet MS"/>
              </a:rPr>
              <a:t>e</a:t>
            </a:r>
            <a:r>
              <a:rPr sz="2300" b="1" spc="45" dirty="0">
                <a:latin typeface="Trebuchet MS"/>
                <a:cs typeface="Trebuchet MS"/>
              </a:rPr>
              <a:t>d</a:t>
            </a:r>
            <a:r>
              <a:rPr sz="2300" b="1" spc="-150" dirty="0">
                <a:latin typeface="Trebuchet MS"/>
                <a:cs typeface="Trebuchet MS"/>
              </a:rPr>
              <a:t> </a:t>
            </a:r>
            <a:r>
              <a:rPr sz="2300" b="1" spc="40" dirty="0">
                <a:latin typeface="Trebuchet MS"/>
                <a:cs typeface="Trebuchet MS"/>
              </a:rPr>
              <a:t>b</a:t>
            </a:r>
            <a:r>
              <a:rPr sz="2300" b="1" spc="-35" dirty="0">
                <a:latin typeface="Trebuchet MS"/>
                <a:cs typeface="Trebuchet MS"/>
              </a:rPr>
              <a:t>y</a:t>
            </a:r>
            <a:r>
              <a:rPr sz="2300" b="1" spc="45" dirty="0">
                <a:latin typeface="Trebuchet MS"/>
                <a:cs typeface="Trebuchet MS"/>
              </a:rPr>
              <a:t>-N</a:t>
            </a:r>
            <a:r>
              <a:rPr sz="2300" b="1" spc="35" dirty="0">
                <a:latin typeface="Trebuchet MS"/>
                <a:cs typeface="Trebuchet MS"/>
              </a:rPr>
              <a:t>a</a:t>
            </a:r>
            <a:r>
              <a:rPr sz="2300" b="1" spc="-30" dirty="0">
                <a:latin typeface="Trebuchet MS"/>
                <a:cs typeface="Trebuchet MS"/>
              </a:rPr>
              <a:t>n</a:t>
            </a:r>
            <a:r>
              <a:rPr sz="2300" b="1" spc="5" dirty="0">
                <a:latin typeface="Trebuchet MS"/>
                <a:cs typeface="Trebuchet MS"/>
              </a:rPr>
              <a:t>di</a:t>
            </a:r>
            <a:r>
              <a:rPr sz="2300" b="1" spc="-30" dirty="0">
                <a:latin typeface="Trebuchet MS"/>
                <a:cs typeface="Trebuchet MS"/>
              </a:rPr>
              <a:t>n</a:t>
            </a:r>
            <a:r>
              <a:rPr sz="2300" b="1" spc="-40" dirty="0">
                <a:latin typeface="Trebuchet MS"/>
                <a:cs typeface="Trebuchet MS"/>
              </a:rPr>
              <a:t>i</a:t>
            </a:r>
            <a:r>
              <a:rPr sz="2300" b="1" spc="-150" dirty="0">
                <a:latin typeface="Trebuchet MS"/>
                <a:cs typeface="Trebuchet MS"/>
              </a:rPr>
              <a:t> </a:t>
            </a:r>
            <a:r>
              <a:rPr sz="2300" b="1" spc="-15" dirty="0">
                <a:latin typeface="Trebuchet MS"/>
                <a:cs typeface="Trebuchet MS"/>
              </a:rPr>
              <a:t>Pr</a:t>
            </a:r>
            <a:r>
              <a:rPr sz="2300" b="1" spc="-40" dirty="0">
                <a:latin typeface="Trebuchet MS"/>
                <a:cs typeface="Trebuchet MS"/>
              </a:rPr>
              <a:t>i</a:t>
            </a:r>
            <a:r>
              <a:rPr sz="2300" b="1" spc="-35" dirty="0">
                <a:latin typeface="Trebuchet MS"/>
                <a:cs typeface="Trebuchet MS"/>
              </a:rPr>
              <a:t>y</a:t>
            </a:r>
            <a:r>
              <a:rPr sz="2300" b="1" spc="25" dirty="0">
                <a:latin typeface="Trebuchet MS"/>
                <a:cs typeface="Trebuchet MS"/>
              </a:rPr>
              <a:t>a  </a:t>
            </a:r>
            <a:r>
              <a:rPr sz="2300" b="1" spc="-135" dirty="0">
                <a:latin typeface="Trebuchet MS"/>
                <a:cs typeface="Trebuchet MS"/>
              </a:rPr>
              <a:t>210107055</a:t>
            </a:r>
            <a:endParaRPr sz="2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2300" b="1" spc="-60" dirty="0">
                <a:latin typeface="Trebuchet MS"/>
                <a:cs typeface="Trebuchet MS"/>
              </a:rPr>
              <a:t>G</a:t>
            </a:r>
            <a:r>
              <a:rPr sz="2300" b="1" spc="15" dirty="0">
                <a:latin typeface="Trebuchet MS"/>
                <a:cs typeface="Trebuchet MS"/>
              </a:rPr>
              <a:t>R</a:t>
            </a:r>
            <a:r>
              <a:rPr sz="2300" b="1" spc="-25" dirty="0">
                <a:latin typeface="Trebuchet MS"/>
                <a:cs typeface="Trebuchet MS"/>
              </a:rPr>
              <a:t>O</a:t>
            </a:r>
            <a:r>
              <a:rPr sz="2300" b="1" spc="-60" dirty="0">
                <a:latin typeface="Trebuchet MS"/>
                <a:cs typeface="Trebuchet MS"/>
              </a:rPr>
              <a:t>U</a:t>
            </a:r>
            <a:r>
              <a:rPr sz="2300" b="1" spc="35" dirty="0">
                <a:latin typeface="Trebuchet MS"/>
                <a:cs typeface="Trebuchet MS"/>
              </a:rPr>
              <a:t>P</a:t>
            </a:r>
            <a:r>
              <a:rPr sz="2300" b="1" spc="-150" dirty="0">
                <a:latin typeface="Trebuchet MS"/>
                <a:cs typeface="Trebuchet MS"/>
              </a:rPr>
              <a:t> </a:t>
            </a:r>
            <a:r>
              <a:rPr sz="2300" b="1" spc="-280" dirty="0">
                <a:latin typeface="Trebuchet MS"/>
                <a:cs typeface="Trebuchet MS"/>
              </a:rPr>
              <a:t>1</a:t>
            </a:r>
            <a:endParaRPr sz="2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2300" b="1" spc="-280" dirty="0">
                <a:latin typeface="Trebuchet MS"/>
                <a:cs typeface="Trebuchet MS"/>
              </a:rPr>
              <a:t>1</a:t>
            </a:r>
            <a:r>
              <a:rPr sz="2300" b="1" spc="-150" dirty="0">
                <a:latin typeface="Trebuchet MS"/>
                <a:cs typeface="Trebuchet MS"/>
              </a:rPr>
              <a:t>3</a:t>
            </a:r>
            <a:r>
              <a:rPr sz="2300" b="1" spc="-165" dirty="0">
                <a:latin typeface="Trebuchet MS"/>
                <a:cs typeface="Trebuchet MS"/>
              </a:rPr>
              <a:t>T</a:t>
            </a:r>
            <a:r>
              <a:rPr sz="2300" b="1" spc="-35" dirty="0">
                <a:latin typeface="Trebuchet MS"/>
                <a:cs typeface="Trebuchet MS"/>
              </a:rPr>
              <a:t>H</a:t>
            </a:r>
            <a:r>
              <a:rPr sz="2300" b="1" spc="-150" dirty="0">
                <a:latin typeface="Trebuchet MS"/>
                <a:cs typeface="Trebuchet MS"/>
              </a:rPr>
              <a:t> </a:t>
            </a:r>
            <a:r>
              <a:rPr sz="2300" b="1" spc="140" dirty="0">
                <a:latin typeface="Trebuchet MS"/>
                <a:cs typeface="Trebuchet MS"/>
              </a:rPr>
              <a:t>S</a:t>
            </a:r>
            <a:r>
              <a:rPr sz="2300" b="1" spc="-95" dirty="0">
                <a:latin typeface="Trebuchet MS"/>
                <a:cs typeface="Trebuchet MS"/>
              </a:rPr>
              <a:t>E</a:t>
            </a:r>
            <a:r>
              <a:rPr sz="2300" b="1" spc="35" dirty="0">
                <a:latin typeface="Trebuchet MS"/>
                <a:cs typeface="Trebuchet MS"/>
              </a:rPr>
              <a:t>P</a:t>
            </a:r>
            <a:r>
              <a:rPr sz="2300" b="1" spc="-165" dirty="0">
                <a:latin typeface="Trebuchet MS"/>
                <a:cs typeface="Trebuchet MS"/>
              </a:rPr>
              <a:t>T</a:t>
            </a:r>
            <a:r>
              <a:rPr sz="2300" b="1" spc="-95" dirty="0">
                <a:latin typeface="Trebuchet MS"/>
                <a:cs typeface="Trebuchet MS"/>
              </a:rPr>
              <a:t>E</a:t>
            </a:r>
            <a:r>
              <a:rPr sz="2300" b="1" spc="100" dirty="0">
                <a:latin typeface="Trebuchet MS"/>
                <a:cs typeface="Trebuchet MS"/>
              </a:rPr>
              <a:t>M</a:t>
            </a:r>
            <a:r>
              <a:rPr sz="2300" b="1" spc="55" dirty="0">
                <a:latin typeface="Trebuchet MS"/>
                <a:cs typeface="Trebuchet MS"/>
              </a:rPr>
              <a:t>B</a:t>
            </a:r>
            <a:r>
              <a:rPr sz="2300" b="1" spc="-95" dirty="0">
                <a:latin typeface="Trebuchet MS"/>
                <a:cs typeface="Trebuchet MS"/>
              </a:rPr>
              <a:t>E</a:t>
            </a:r>
            <a:r>
              <a:rPr sz="2300" b="1" spc="15" dirty="0">
                <a:latin typeface="Trebuchet MS"/>
                <a:cs typeface="Trebuchet MS"/>
              </a:rPr>
              <a:t>R</a:t>
            </a:r>
            <a:r>
              <a:rPr sz="2300" b="1" spc="-150" dirty="0">
                <a:latin typeface="Trebuchet MS"/>
                <a:cs typeface="Trebuchet MS"/>
              </a:rPr>
              <a:t> </a:t>
            </a:r>
            <a:r>
              <a:rPr sz="2300" b="1" spc="-155" dirty="0">
                <a:latin typeface="Trebuchet MS"/>
                <a:cs typeface="Trebuchet MS"/>
              </a:rPr>
              <a:t>2</a:t>
            </a:r>
            <a:r>
              <a:rPr sz="2300" b="1" dirty="0">
                <a:latin typeface="Trebuchet MS"/>
                <a:cs typeface="Trebuchet MS"/>
              </a:rPr>
              <a:t>0</a:t>
            </a:r>
            <a:r>
              <a:rPr sz="2300" b="1" spc="-155" dirty="0">
                <a:latin typeface="Trebuchet MS"/>
                <a:cs typeface="Trebuchet MS"/>
              </a:rPr>
              <a:t>2</a:t>
            </a:r>
            <a:r>
              <a:rPr sz="2300" b="1" spc="-150" dirty="0">
                <a:latin typeface="Trebuchet MS"/>
                <a:cs typeface="Trebuchet MS"/>
              </a:rPr>
              <a:t>3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004576" y="535824"/>
            <a:ext cx="1376934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b="1" spc="-114" dirty="0">
                <a:latin typeface="Tahoma"/>
                <a:cs typeface="Tahoma"/>
              </a:rPr>
              <a:t>T</a:t>
            </a:r>
            <a:r>
              <a:rPr sz="5200" b="1" spc="-15" dirty="0">
                <a:latin typeface="Tahoma"/>
                <a:cs typeface="Tahoma"/>
              </a:rPr>
              <a:t>E</a:t>
            </a:r>
            <a:r>
              <a:rPr sz="5200" b="1" spc="165" dirty="0">
                <a:latin typeface="Tahoma"/>
                <a:cs typeface="Tahoma"/>
              </a:rPr>
              <a:t>C</a:t>
            </a:r>
            <a:r>
              <a:rPr sz="5200" b="1" spc="114" dirty="0">
                <a:latin typeface="Tahoma"/>
                <a:cs typeface="Tahoma"/>
              </a:rPr>
              <a:t>H</a:t>
            </a:r>
            <a:r>
              <a:rPr sz="5200" b="1" spc="55" dirty="0">
                <a:latin typeface="Tahoma"/>
                <a:cs typeface="Tahoma"/>
              </a:rPr>
              <a:t>N</a:t>
            </a:r>
            <a:r>
              <a:rPr sz="5200" b="1" spc="-815" dirty="0">
                <a:latin typeface="Tahoma"/>
                <a:cs typeface="Tahoma"/>
              </a:rPr>
              <a:t>I</a:t>
            </a:r>
            <a:r>
              <a:rPr sz="5200" b="1" spc="165" dirty="0">
                <a:latin typeface="Tahoma"/>
                <a:cs typeface="Tahoma"/>
              </a:rPr>
              <a:t>C</a:t>
            </a:r>
            <a:r>
              <a:rPr sz="5200" b="1" spc="50" dirty="0">
                <a:latin typeface="Tahoma"/>
                <a:cs typeface="Tahoma"/>
              </a:rPr>
              <a:t>A</a:t>
            </a:r>
            <a:r>
              <a:rPr sz="5200" b="1" spc="30" dirty="0">
                <a:latin typeface="Tahoma"/>
                <a:cs typeface="Tahoma"/>
              </a:rPr>
              <a:t>L</a:t>
            </a:r>
            <a:r>
              <a:rPr sz="5200" b="1" spc="-300" dirty="0">
                <a:latin typeface="Tahoma"/>
                <a:cs typeface="Tahoma"/>
              </a:rPr>
              <a:t> </a:t>
            </a:r>
            <a:r>
              <a:rPr sz="5200" b="1" spc="-490" dirty="0">
                <a:latin typeface="Tahoma"/>
                <a:cs typeface="Tahoma"/>
              </a:rPr>
              <a:t>W</a:t>
            </a:r>
            <a:r>
              <a:rPr sz="5200" b="1" spc="-310" dirty="0">
                <a:latin typeface="Tahoma"/>
                <a:cs typeface="Tahoma"/>
              </a:rPr>
              <a:t>R</a:t>
            </a:r>
            <a:r>
              <a:rPr sz="5200" b="1" spc="-815" dirty="0">
                <a:latin typeface="Tahoma"/>
                <a:cs typeface="Tahoma"/>
              </a:rPr>
              <a:t>I</a:t>
            </a:r>
            <a:r>
              <a:rPr sz="5200" b="1" spc="-114" dirty="0">
                <a:latin typeface="Tahoma"/>
                <a:cs typeface="Tahoma"/>
              </a:rPr>
              <a:t>T</a:t>
            </a:r>
            <a:r>
              <a:rPr sz="5200" b="1" spc="-815" dirty="0">
                <a:latin typeface="Tahoma"/>
                <a:cs typeface="Tahoma"/>
              </a:rPr>
              <a:t>I</a:t>
            </a:r>
            <a:r>
              <a:rPr sz="5200" b="1" spc="55" dirty="0">
                <a:latin typeface="Tahoma"/>
                <a:cs typeface="Tahoma"/>
              </a:rPr>
              <a:t>N</a:t>
            </a:r>
            <a:r>
              <a:rPr sz="5200" b="1" spc="-5" dirty="0">
                <a:latin typeface="Tahoma"/>
                <a:cs typeface="Tahoma"/>
              </a:rPr>
              <a:t>G</a:t>
            </a:r>
            <a:r>
              <a:rPr sz="5200" b="1" spc="-300" dirty="0">
                <a:latin typeface="Tahoma"/>
                <a:cs typeface="Tahoma"/>
              </a:rPr>
              <a:t> </a:t>
            </a:r>
            <a:r>
              <a:rPr sz="5200" b="1" spc="50" dirty="0">
                <a:latin typeface="Tahoma"/>
                <a:cs typeface="Tahoma"/>
              </a:rPr>
              <a:t>A</a:t>
            </a:r>
            <a:r>
              <a:rPr sz="5200" b="1" spc="55" dirty="0">
                <a:latin typeface="Tahoma"/>
                <a:cs typeface="Tahoma"/>
              </a:rPr>
              <a:t>N</a:t>
            </a:r>
            <a:r>
              <a:rPr sz="5200" b="1" spc="30" dirty="0">
                <a:latin typeface="Tahoma"/>
                <a:cs typeface="Tahoma"/>
              </a:rPr>
              <a:t>D</a:t>
            </a:r>
            <a:r>
              <a:rPr sz="5200" b="1" spc="-300" dirty="0">
                <a:latin typeface="Tahoma"/>
                <a:cs typeface="Tahoma"/>
              </a:rPr>
              <a:t> </a:t>
            </a:r>
            <a:r>
              <a:rPr sz="5200" b="1" spc="-35" dirty="0">
                <a:latin typeface="Tahoma"/>
                <a:cs typeface="Tahoma"/>
              </a:rPr>
              <a:t>P</a:t>
            </a:r>
            <a:r>
              <a:rPr sz="5200" b="1" spc="-310" dirty="0">
                <a:latin typeface="Tahoma"/>
                <a:cs typeface="Tahoma"/>
              </a:rPr>
              <a:t>R</a:t>
            </a:r>
            <a:r>
              <a:rPr sz="5200" b="1" spc="-15" dirty="0">
                <a:latin typeface="Tahoma"/>
                <a:cs typeface="Tahoma"/>
              </a:rPr>
              <a:t>E</a:t>
            </a:r>
            <a:r>
              <a:rPr sz="5200" b="1" spc="-110" dirty="0">
                <a:latin typeface="Tahoma"/>
                <a:cs typeface="Tahoma"/>
              </a:rPr>
              <a:t>S</a:t>
            </a:r>
            <a:r>
              <a:rPr sz="5200" b="1" spc="-15" dirty="0">
                <a:latin typeface="Tahoma"/>
                <a:cs typeface="Tahoma"/>
              </a:rPr>
              <a:t>E</a:t>
            </a:r>
            <a:r>
              <a:rPr sz="5200" b="1" spc="55" dirty="0">
                <a:latin typeface="Tahoma"/>
                <a:cs typeface="Tahoma"/>
              </a:rPr>
              <a:t>N</a:t>
            </a:r>
            <a:r>
              <a:rPr sz="5200" b="1" spc="-114" dirty="0">
                <a:latin typeface="Tahoma"/>
                <a:cs typeface="Tahoma"/>
              </a:rPr>
              <a:t>T</a:t>
            </a:r>
            <a:r>
              <a:rPr sz="5200" b="1" spc="50" dirty="0">
                <a:latin typeface="Tahoma"/>
                <a:cs typeface="Tahoma"/>
              </a:rPr>
              <a:t>A</a:t>
            </a:r>
            <a:r>
              <a:rPr sz="5200" b="1" spc="-114" dirty="0">
                <a:latin typeface="Tahoma"/>
                <a:cs typeface="Tahoma"/>
              </a:rPr>
              <a:t>T</a:t>
            </a:r>
            <a:r>
              <a:rPr sz="5200" b="1" spc="-815" dirty="0">
                <a:latin typeface="Tahoma"/>
                <a:cs typeface="Tahoma"/>
              </a:rPr>
              <a:t>I</a:t>
            </a:r>
            <a:r>
              <a:rPr sz="5200" b="1" spc="35" dirty="0">
                <a:latin typeface="Tahoma"/>
                <a:cs typeface="Tahoma"/>
              </a:rPr>
              <a:t>O</a:t>
            </a:r>
            <a:r>
              <a:rPr sz="5200" b="1" spc="60" dirty="0">
                <a:latin typeface="Tahoma"/>
                <a:cs typeface="Tahoma"/>
              </a:rPr>
              <a:t>N</a:t>
            </a:r>
            <a:endParaRPr sz="5200">
              <a:latin typeface="Tahoma"/>
              <a:cs typeface="Tahoma"/>
            </a:endParaRP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F45F8C19-0018-AA68-6D5B-C5BA9A6567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14"/>
    </mc:Choice>
    <mc:Fallback>
      <p:transition spd="slow" advTm="124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26690" y="3548291"/>
            <a:ext cx="3523615" cy="1500505"/>
          </a:xfrm>
          <a:custGeom>
            <a:avLst/>
            <a:gdLst/>
            <a:ahLst/>
            <a:cxnLst/>
            <a:rect l="l" t="t" r="r" b="b"/>
            <a:pathLst>
              <a:path w="3523615" h="1500504">
                <a:moveTo>
                  <a:pt x="2951732" y="1500318"/>
                </a:moveTo>
                <a:lnTo>
                  <a:pt x="571499" y="1500318"/>
                </a:lnTo>
                <a:lnTo>
                  <a:pt x="524627" y="1498424"/>
                </a:lnTo>
                <a:lnTo>
                  <a:pt x="478799" y="1492838"/>
                </a:lnTo>
                <a:lnTo>
                  <a:pt x="434161" y="1483709"/>
                </a:lnTo>
                <a:lnTo>
                  <a:pt x="390861" y="1471183"/>
                </a:lnTo>
                <a:lnTo>
                  <a:pt x="349045" y="1455407"/>
                </a:lnTo>
                <a:lnTo>
                  <a:pt x="308862" y="1436529"/>
                </a:lnTo>
                <a:lnTo>
                  <a:pt x="270457" y="1414694"/>
                </a:lnTo>
                <a:lnTo>
                  <a:pt x="233979" y="1390052"/>
                </a:lnTo>
                <a:lnTo>
                  <a:pt x="199573" y="1362748"/>
                </a:lnTo>
                <a:lnTo>
                  <a:pt x="167388" y="1332930"/>
                </a:lnTo>
                <a:lnTo>
                  <a:pt x="137569" y="1300744"/>
                </a:lnTo>
                <a:lnTo>
                  <a:pt x="110265" y="1266339"/>
                </a:lnTo>
                <a:lnTo>
                  <a:pt x="85623" y="1229860"/>
                </a:lnTo>
                <a:lnTo>
                  <a:pt x="63789" y="1191455"/>
                </a:lnTo>
                <a:lnTo>
                  <a:pt x="44910" y="1151272"/>
                </a:lnTo>
                <a:lnTo>
                  <a:pt x="29135" y="1109456"/>
                </a:lnTo>
                <a:lnTo>
                  <a:pt x="16608" y="1066156"/>
                </a:lnTo>
                <a:lnTo>
                  <a:pt x="7479" y="1021519"/>
                </a:lnTo>
                <a:lnTo>
                  <a:pt x="1894" y="975690"/>
                </a:lnTo>
                <a:lnTo>
                  <a:pt x="0" y="928828"/>
                </a:lnTo>
                <a:lnTo>
                  <a:pt x="0" y="571489"/>
                </a:lnTo>
                <a:lnTo>
                  <a:pt x="1894" y="524627"/>
                </a:lnTo>
                <a:lnTo>
                  <a:pt x="7479" y="478799"/>
                </a:lnTo>
                <a:lnTo>
                  <a:pt x="16608" y="434161"/>
                </a:lnTo>
                <a:lnTo>
                  <a:pt x="29135" y="390861"/>
                </a:lnTo>
                <a:lnTo>
                  <a:pt x="44910" y="349045"/>
                </a:lnTo>
                <a:lnTo>
                  <a:pt x="63789" y="308862"/>
                </a:lnTo>
                <a:lnTo>
                  <a:pt x="85623" y="270457"/>
                </a:lnTo>
                <a:lnTo>
                  <a:pt x="110265" y="233978"/>
                </a:lnTo>
                <a:lnTo>
                  <a:pt x="137569" y="199573"/>
                </a:lnTo>
                <a:lnTo>
                  <a:pt x="167388" y="167387"/>
                </a:lnTo>
                <a:lnTo>
                  <a:pt x="199573" y="137569"/>
                </a:lnTo>
                <a:lnTo>
                  <a:pt x="233979" y="110265"/>
                </a:lnTo>
                <a:lnTo>
                  <a:pt x="270457" y="85623"/>
                </a:lnTo>
                <a:lnTo>
                  <a:pt x="308862" y="63789"/>
                </a:lnTo>
                <a:lnTo>
                  <a:pt x="349045" y="44910"/>
                </a:lnTo>
                <a:lnTo>
                  <a:pt x="390861" y="29134"/>
                </a:lnTo>
                <a:lnTo>
                  <a:pt x="434161" y="16608"/>
                </a:lnTo>
                <a:lnTo>
                  <a:pt x="478799" y="7479"/>
                </a:lnTo>
                <a:lnTo>
                  <a:pt x="524627" y="1893"/>
                </a:lnTo>
                <a:lnTo>
                  <a:pt x="571480" y="0"/>
                </a:lnTo>
                <a:lnTo>
                  <a:pt x="2951751" y="0"/>
                </a:lnTo>
                <a:lnTo>
                  <a:pt x="2998604" y="1893"/>
                </a:lnTo>
                <a:lnTo>
                  <a:pt x="3044433" y="7479"/>
                </a:lnTo>
                <a:lnTo>
                  <a:pt x="3089071" y="16608"/>
                </a:lnTo>
                <a:lnTo>
                  <a:pt x="3132371" y="29134"/>
                </a:lnTo>
                <a:lnTo>
                  <a:pt x="3174186" y="44910"/>
                </a:lnTo>
                <a:lnTo>
                  <a:pt x="3214370" y="63789"/>
                </a:lnTo>
                <a:lnTo>
                  <a:pt x="3252774" y="85623"/>
                </a:lnTo>
                <a:lnTo>
                  <a:pt x="3289253" y="110265"/>
                </a:lnTo>
                <a:lnTo>
                  <a:pt x="3323659" y="137569"/>
                </a:lnTo>
                <a:lnTo>
                  <a:pt x="3355844" y="167387"/>
                </a:lnTo>
                <a:lnTo>
                  <a:pt x="3385662" y="199573"/>
                </a:lnTo>
                <a:lnTo>
                  <a:pt x="3412966" y="233978"/>
                </a:lnTo>
                <a:lnTo>
                  <a:pt x="3437609" y="270457"/>
                </a:lnTo>
                <a:lnTo>
                  <a:pt x="3459443" y="308862"/>
                </a:lnTo>
                <a:lnTo>
                  <a:pt x="3478321" y="349045"/>
                </a:lnTo>
                <a:lnTo>
                  <a:pt x="3494097" y="390861"/>
                </a:lnTo>
                <a:lnTo>
                  <a:pt x="3506623" y="434161"/>
                </a:lnTo>
                <a:lnTo>
                  <a:pt x="3515752" y="478799"/>
                </a:lnTo>
                <a:lnTo>
                  <a:pt x="3521338" y="524627"/>
                </a:lnTo>
                <a:lnTo>
                  <a:pt x="3523232" y="571489"/>
                </a:lnTo>
                <a:lnTo>
                  <a:pt x="3523232" y="928828"/>
                </a:lnTo>
                <a:lnTo>
                  <a:pt x="3521338" y="975690"/>
                </a:lnTo>
                <a:lnTo>
                  <a:pt x="3515752" y="1021519"/>
                </a:lnTo>
                <a:lnTo>
                  <a:pt x="3506623" y="1066156"/>
                </a:lnTo>
                <a:lnTo>
                  <a:pt x="3494097" y="1109456"/>
                </a:lnTo>
                <a:lnTo>
                  <a:pt x="3478321" y="1151272"/>
                </a:lnTo>
                <a:lnTo>
                  <a:pt x="3459443" y="1191455"/>
                </a:lnTo>
                <a:lnTo>
                  <a:pt x="3437609" y="1229860"/>
                </a:lnTo>
                <a:lnTo>
                  <a:pt x="3412966" y="1266339"/>
                </a:lnTo>
                <a:lnTo>
                  <a:pt x="3385662" y="1300744"/>
                </a:lnTo>
                <a:lnTo>
                  <a:pt x="3355844" y="1332930"/>
                </a:lnTo>
                <a:lnTo>
                  <a:pt x="3323659" y="1362748"/>
                </a:lnTo>
                <a:lnTo>
                  <a:pt x="3289253" y="1390052"/>
                </a:lnTo>
                <a:lnTo>
                  <a:pt x="3252774" y="1414694"/>
                </a:lnTo>
                <a:lnTo>
                  <a:pt x="3214370" y="1436529"/>
                </a:lnTo>
                <a:lnTo>
                  <a:pt x="3174186" y="1455407"/>
                </a:lnTo>
                <a:lnTo>
                  <a:pt x="3132371" y="1471183"/>
                </a:lnTo>
                <a:lnTo>
                  <a:pt x="3089071" y="1483709"/>
                </a:lnTo>
                <a:lnTo>
                  <a:pt x="3044433" y="1492838"/>
                </a:lnTo>
                <a:lnTo>
                  <a:pt x="2998604" y="1498424"/>
                </a:lnTo>
                <a:lnTo>
                  <a:pt x="2951732" y="1500318"/>
                </a:lnTo>
                <a:close/>
              </a:path>
            </a:pathLst>
          </a:custGeom>
          <a:solidFill>
            <a:srgbClr val="0045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020911" y="3884873"/>
            <a:ext cx="2334895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00" spc="125" dirty="0">
                <a:solidFill>
                  <a:srgbClr val="F4F4F4"/>
                </a:solidFill>
                <a:latin typeface="Trebuchet MS"/>
                <a:cs typeface="Trebuchet MS"/>
              </a:rPr>
              <a:t>R</a:t>
            </a:r>
            <a:r>
              <a:rPr sz="4600" spc="-35" dirty="0">
                <a:solidFill>
                  <a:srgbClr val="F4F4F4"/>
                </a:solidFill>
                <a:latin typeface="Trebuchet MS"/>
                <a:cs typeface="Trebuchet MS"/>
              </a:rPr>
              <a:t>E</a:t>
            </a:r>
            <a:r>
              <a:rPr sz="4600" spc="355" dirty="0">
                <a:solidFill>
                  <a:srgbClr val="F4F4F4"/>
                </a:solidFill>
                <a:latin typeface="Trebuchet MS"/>
                <a:cs typeface="Trebuchet MS"/>
              </a:rPr>
              <a:t>S</a:t>
            </a:r>
            <a:r>
              <a:rPr sz="4600" spc="25" dirty="0">
                <a:solidFill>
                  <a:srgbClr val="F4F4F4"/>
                </a:solidFill>
                <a:latin typeface="Trebuchet MS"/>
                <a:cs typeface="Trebuchet MS"/>
              </a:rPr>
              <a:t>U</a:t>
            </a:r>
            <a:r>
              <a:rPr sz="4600" spc="-10" dirty="0">
                <a:solidFill>
                  <a:srgbClr val="F4F4F4"/>
                </a:solidFill>
                <a:latin typeface="Trebuchet MS"/>
                <a:cs typeface="Trebuchet MS"/>
              </a:rPr>
              <a:t>L</a:t>
            </a:r>
            <a:r>
              <a:rPr sz="4600" spc="-240" dirty="0">
                <a:solidFill>
                  <a:srgbClr val="F4F4F4"/>
                </a:solidFill>
                <a:latin typeface="Trebuchet MS"/>
                <a:cs typeface="Trebuchet MS"/>
              </a:rPr>
              <a:t>T</a:t>
            </a:r>
            <a:r>
              <a:rPr sz="4600" spc="360" dirty="0">
                <a:solidFill>
                  <a:srgbClr val="F4F4F4"/>
                </a:solidFill>
                <a:latin typeface="Trebuchet MS"/>
                <a:cs typeface="Trebuchet MS"/>
              </a:rPr>
              <a:t>S</a:t>
            </a:r>
            <a:endParaRPr sz="46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86272" y="3701894"/>
            <a:ext cx="1997075" cy="1231265"/>
          </a:xfrm>
          <a:custGeom>
            <a:avLst/>
            <a:gdLst/>
            <a:ahLst/>
            <a:cxnLst/>
            <a:rect l="l" t="t" r="r" b="b"/>
            <a:pathLst>
              <a:path w="1997075" h="1231264">
                <a:moveTo>
                  <a:pt x="1996546" y="1231162"/>
                </a:moveTo>
                <a:lnTo>
                  <a:pt x="0" y="1231162"/>
                </a:lnTo>
                <a:lnTo>
                  <a:pt x="0" y="0"/>
                </a:lnTo>
                <a:lnTo>
                  <a:pt x="1996546" y="0"/>
                </a:lnTo>
                <a:lnTo>
                  <a:pt x="1996546" y="1231162"/>
                </a:lnTo>
                <a:close/>
              </a:path>
            </a:pathLst>
          </a:custGeom>
          <a:solidFill>
            <a:srgbClr val="00A1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689683" y="3885389"/>
            <a:ext cx="1390015" cy="768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880" marR="5080" indent="-43815">
              <a:lnSpc>
                <a:spcPct val="116100"/>
              </a:lnSpc>
              <a:spcBef>
                <a:spcPts val="100"/>
              </a:spcBef>
            </a:pPr>
            <a:r>
              <a:rPr sz="2100" spc="145" dirty="0">
                <a:solidFill>
                  <a:srgbClr val="F4F4F4"/>
                </a:solidFill>
                <a:latin typeface="Trebuchet MS"/>
                <a:cs typeface="Trebuchet MS"/>
              </a:rPr>
              <a:t>M</a:t>
            </a:r>
            <a:r>
              <a:rPr sz="2100" dirty="0">
                <a:solidFill>
                  <a:srgbClr val="F4F4F4"/>
                </a:solidFill>
                <a:latin typeface="Trebuchet MS"/>
                <a:cs typeface="Trebuchet MS"/>
              </a:rPr>
              <a:t>e</a:t>
            </a:r>
            <a:r>
              <a:rPr sz="2100" spc="-45" dirty="0">
                <a:solidFill>
                  <a:srgbClr val="F4F4F4"/>
                </a:solidFill>
                <a:latin typeface="Trebuchet MS"/>
                <a:cs typeface="Trebuchet MS"/>
              </a:rPr>
              <a:t>c</a:t>
            </a:r>
            <a:r>
              <a:rPr sz="2100" spc="65" dirty="0">
                <a:solidFill>
                  <a:srgbClr val="F4F4F4"/>
                </a:solidFill>
                <a:latin typeface="Trebuchet MS"/>
                <a:cs typeface="Trebuchet MS"/>
              </a:rPr>
              <a:t>h</a:t>
            </a:r>
            <a:r>
              <a:rPr sz="2100" spc="35" dirty="0">
                <a:solidFill>
                  <a:srgbClr val="F4F4F4"/>
                </a:solidFill>
                <a:latin typeface="Trebuchet MS"/>
                <a:cs typeface="Trebuchet MS"/>
              </a:rPr>
              <a:t>a</a:t>
            </a:r>
            <a:r>
              <a:rPr sz="2100" spc="65" dirty="0">
                <a:solidFill>
                  <a:srgbClr val="F4F4F4"/>
                </a:solidFill>
                <a:latin typeface="Trebuchet MS"/>
                <a:cs typeface="Trebuchet MS"/>
              </a:rPr>
              <a:t>n</a:t>
            </a:r>
            <a:r>
              <a:rPr sz="2100" spc="-15" dirty="0">
                <a:solidFill>
                  <a:srgbClr val="F4F4F4"/>
                </a:solidFill>
                <a:latin typeface="Trebuchet MS"/>
                <a:cs typeface="Trebuchet MS"/>
              </a:rPr>
              <a:t>i</a:t>
            </a:r>
            <a:r>
              <a:rPr sz="2100" spc="-45" dirty="0">
                <a:solidFill>
                  <a:srgbClr val="F4F4F4"/>
                </a:solidFill>
                <a:latin typeface="Trebuchet MS"/>
                <a:cs typeface="Trebuchet MS"/>
              </a:rPr>
              <a:t>c</a:t>
            </a:r>
            <a:r>
              <a:rPr sz="2100" spc="35" dirty="0">
                <a:solidFill>
                  <a:srgbClr val="F4F4F4"/>
                </a:solidFill>
                <a:latin typeface="Trebuchet MS"/>
                <a:cs typeface="Trebuchet MS"/>
              </a:rPr>
              <a:t>a</a:t>
            </a:r>
            <a:r>
              <a:rPr sz="2100" dirty="0">
                <a:solidFill>
                  <a:srgbClr val="F4F4F4"/>
                </a:solidFill>
                <a:latin typeface="Trebuchet MS"/>
                <a:cs typeface="Trebuchet MS"/>
              </a:rPr>
              <a:t>l  </a:t>
            </a:r>
            <a:r>
              <a:rPr sz="2100" spc="30" dirty="0">
                <a:solidFill>
                  <a:srgbClr val="F4F4F4"/>
                </a:solidFill>
                <a:latin typeface="Trebuchet MS"/>
                <a:cs typeface="Trebuchet MS"/>
              </a:rPr>
              <a:t>Properties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18892" y="1692348"/>
            <a:ext cx="6066790" cy="1090930"/>
          </a:xfrm>
          <a:prstGeom prst="rect">
            <a:avLst/>
          </a:prstGeom>
          <a:solidFill>
            <a:srgbClr val="00A181"/>
          </a:solidFill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22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spc="40" dirty="0">
                <a:solidFill>
                  <a:srgbClr val="F4F4F4"/>
                </a:solidFill>
                <a:latin typeface="Trebuchet MS"/>
                <a:cs typeface="Trebuchet MS"/>
              </a:rPr>
              <a:t>Unique</a:t>
            </a:r>
            <a:r>
              <a:rPr sz="2400" spc="-150" dirty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sz="2400" spc="-30" dirty="0">
                <a:solidFill>
                  <a:srgbClr val="F4F4F4"/>
                </a:solidFill>
                <a:latin typeface="Trebuchet MS"/>
                <a:cs typeface="Trebuchet MS"/>
              </a:rPr>
              <a:t>ACFP</a:t>
            </a:r>
            <a:r>
              <a:rPr sz="2400" spc="-145" dirty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sz="2400" spc="20" dirty="0">
                <a:solidFill>
                  <a:srgbClr val="F4F4F4"/>
                </a:solidFill>
                <a:latin typeface="Trebuchet MS"/>
                <a:cs typeface="Trebuchet MS"/>
              </a:rPr>
              <a:t>Structure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921411" y="6780478"/>
            <a:ext cx="2562860" cy="1188085"/>
          </a:xfrm>
          <a:custGeom>
            <a:avLst/>
            <a:gdLst/>
            <a:ahLst/>
            <a:cxnLst/>
            <a:rect l="l" t="t" r="r" b="b"/>
            <a:pathLst>
              <a:path w="2562859" h="1188084">
                <a:moveTo>
                  <a:pt x="2562334" y="1187957"/>
                </a:moveTo>
                <a:lnTo>
                  <a:pt x="0" y="1187957"/>
                </a:lnTo>
                <a:lnTo>
                  <a:pt x="0" y="0"/>
                </a:lnTo>
                <a:lnTo>
                  <a:pt x="2562334" y="0"/>
                </a:lnTo>
                <a:lnTo>
                  <a:pt x="2562334" y="1187957"/>
                </a:lnTo>
                <a:close/>
              </a:path>
            </a:pathLst>
          </a:custGeom>
          <a:solidFill>
            <a:srgbClr val="00A1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267536" y="6951915"/>
            <a:ext cx="1870075" cy="730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0" marR="5080" indent="-178435">
              <a:lnSpc>
                <a:spcPct val="115599"/>
              </a:lnSpc>
              <a:spcBef>
                <a:spcPts val="100"/>
              </a:spcBef>
            </a:pPr>
            <a:r>
              <a:rPr sz="2000" spc="-20" dirty="0">
                <a:solidFill>
                  <a:srgbClr val="F4F4F4"/>
                </a:solidFill>
                <a:latin typeface="Trebuchet MS"/>
                <a:cs typeface="Trebuchet MS"/>
              </a:rPr>
              <a:t>E</a:t>
            </a:r>
            <a:r>
              <a:rPr sz="2000" spc="-5" dirty="0">
                <a:solidFill>
                  <a:srgbClr val="F4F4F4"/>
                </a:solidFill>
                <a:latin typeface="Trebuchet MS"/>
                <a:cs typeface="Trebuchet MS"/>
              </a:rPr>
              <a:t>l</a:t>
            </a:r>
            <a:r>
              <a:rPr sz="2000" dirty="0">
                <a:solidFill>
                  <a:srgbClr val="F4F4F4"/>
                </a:solidFill>
                <a:latin typeface="Trebuchet MS"/>
                <a:cs typeface="Trebuchet MS"/>
              </a:rPr>
              <a:t>e</a:t>
            </a:r>
            <a:r>
              <a:rPr sz="2000" spc="-40" dirty="0">
                <a:solidFill>
                  <a:srgbClr val="F4F4F4"/>
                </a:solidFill>
                <a:latin typeface="Trebuchet MS"/>
                <a:cs typeface="Trebuchet MS"/>
              </a:rPr>
              <a:t>c</a:t>
            </a:r>
            <a:r>
              <a:rPr sz="2000" spc="-50" dirty="0">
                <a:solidFill>
                  <a:srgbClr val="F4F4F4"/>
                </a:solidFill>
                <a:latin typeface="Trebuchet MS"/>
                <a:cs typeface="Trebuchet MS"/>
              </a:rPr>
              <a:t>t</a:t>
            </a:r>
            <a:r>
              <a:rPr sz="2000" spc="5" dirty="0">
                <a:solidFill>
                  <a:srgbClr val="F4F4F4"/>
                </a:solidFill>
                <a:latin typeface="Trebuchet MS"/>
                <a:cs typeface="Trebuchet MS"/>
              </a:rPr>
              <a:t>r</a:t>
            </a:r>
            <a:r>
              <a:rPr sz="2000" spc="85" dirty="0">
                <a:solidFill>
                  <a:srgbClr val="F4F4F4"/>
                </a:solidFill>
                <a:latin typeface="Trebuchet MS"/>
                <a:cs typeface="Trebuchet MS"/>
              </a:rPr>
              <a:t>o</a:t>
            </a:r>
            <a:r>
              <a:rPr sz="2000" spc="-40" dirty="0">
                <a:solidFill>
                  <a:srgbClr val="F4F4F4"/>
                </a:solidFill>
                <a:latin typeface="Trebuchet MS"/>
                <a:cs typeface="Trebuchet MS"/>
              </a:rPr>
              <a:t>c</a:t>
            </a:r>
            <a:r>
              <a:rPr sz="2000" spc="60" dirty="0">
                <a:solidFill>
                  <a:srgbClr val="F4F4F4"/>
                </a:solidFill>
                <a:latin typeface="Trebuchet MS"/>
                <a:cs typeface="Trebuchet MS"/>
              </a:rPr>
              <a:t>h</a:t>
            </a:r>
            <a:r>
              <a:rPr sz="2000" dirty="0">
                <a:solidFill>
                  <a:srgbClr val="F4F4F4"/>
                </a:solidFill>
                <a:latin typeface="Trebuchet MS"/>
                <a:cs typeface="Trebuchet MS"/>
              </a:rPr>
              <a:t>e</a:t>
            </a:r>
            <a:r>
              <a:rPr sz="2000" spc="30" dirty="0">
                <a:solidFill>
                  <a:srgbClr val="F4F4F4"/>
                </a:solidFill>
                <a:latin typeface="Trebuchet MS"/>
                <a:cs typeface="Trebuchet MS"/>
              </a:rPr>
              <a:t>m</a:t>
            </a:r>
            <a:r>
              <a:rPr sz="2000" spc="-15" dirty="0">
                <a:solidFill>
                  <a:srgbClr val="F4F4F4"/>
                </a:solidFill>
                <a:latin typeface="Trebuchet MS"/>
                <a:cs typeface="Trebuchet MS"/>
              </a:rPr>
              <a:t>i</a:t>
            </a:r>
            <a:r>
              <a:rPr sz="2000" spc="-40" dirty="0">
                <a:solidFill>
                  <a:srgbClr val="F4F4F4"/>
                </a:solidFill>
                <a:latin typeface="Trebuchet MS"/>
                <a:cs typeface="Trebuchet MS"/>
              </a:rPr>
              <a:t>c</a:t>
            </a:r>
            <a:r>
              <a:rPr sz="2000" spc="35" dirty="0">
                <a:solidFill>
                  <a:srgbClr val="F4F4F4"/>
                </a:solidFill>
                <a:latin typeface="Trebuchet MS"/>
                <a:cs typeface="Trebuchet MS"/>
              </a:rPr>
              <a:t>a</a:t>
            </a:r>
            <a:r>
              <a:rPr sz="2000" dirty="0">
                <a:solidFill>
                  <a:srgbClr val="F4F4F4"/>
                </a:solidFill>
                <a:latin typeface="Trebuchet MS"/>
                <a:cs typeface="Trebuchet MS"/>
              </a:rPr>
              <a:t>l  </a:t>
            </a:r>
            <a:r>
              <a:rPr sz="2000" spc="15" dirty="0">
                <a:solidFill>
                  <a:srgbClr val="F4F4F4"/>
                </a:solidFill>
                <a:latin typeface="Trebuchet MS"/>
                <a:cs typeface="Trebuchet MS"/>
              </a:rPr>
              <a:t>Performance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157918" y="4375124"/>
            <a:ext cx="5110480" cy="1090930"/>
          </a:xfrm>
          <a:custGeom>
            <a:avLst/>
            <a:gdLst/>
            <a:ahLst/>
            <a:cxnLst/>
            <a:rect l="l" t="t" r="r" b="b"/>
            <a:pathLst>
              <a:path w="5110480" h="1090929">
                <a:moveTo>
                  <a:pt x="5110486" y="1090321"/>
                </a:moveTo>
                <a:lnTo>
                  <a:pt x="0" y="1090321"/>
                </a:lnTo>
                <a:lnTo>
                  <a:pt x="0" y="0"/>
                </a:lnTo>
                <a:lnTo>
                  <a:pt x="5110486" y="0"/>
                </a:lnTo>
                <a:lnTo>
                  <a:pt x="5110486" y="1090321"/>
                </a:lnTo>
                <a:close/>
              </a:path>
            </a:pathLst>
          </a:custGeom>
          <a:solidFill>
            <a:srgbClr val="00A1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2448082" y="4724469"/>
            <a:ext cx="453072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10" dirty="0">
                <a:solidFill>
                  <a:srgbClr val="F4F4F4"/>
                </a:solidFill>
                <a:latin typeface="Trebuchet MS"/>
                <a:cs typeface="Trebuchet MS"/>
              </a:rPr>
              <a:t>Fabrication</a:t>
            </a:r>
            <a:r>
              <a:rPr sz="2100" spc="-114" dirty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sz="2100" spc="20" dirty="0">
                <a:solidFill>
                  <a:srgbClr val="F4F4F4"/>
                </a:solidFill>
                <a:latin typeface="Trebuchet MS"/>
                <a:cs typeface="Trebuchet MS"/>
              </a:rPr>
              <a:t>of</a:t>
            </a:r>
            <a:r>
              <a:rPr sz="2100" spc="-110" dirty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sz="2100" spc="40" dirty="0">
                <a:solidFill>
                  <a:srgbClr val="F4F4F4"/>
                </a:solidFill>
                <a:latin typeface="Trebuchet MS"/>
                <a:cs typeface="Trebuchet MS"/>
              </a:rPr>
              <a:t>Cellulose-based</a:t>
            </a:r>
            <a:r>
              <a:rPr sz="2100" spc="-110" dirty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sz="2100" spc="5" dirty="0">
                <a:solidFill>
                  <a:srgbClr val="F4F4F4"/>
                </a:solidFill>
                <a:latin typeface="Trebuchet MS"/>
                <a:cs typeface="Trebuchet MS"/>
              </a:rPr>
              <a:t>ACFPs</a:t>
            </a:r>
            <a:endParaRPr sz="21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379098" y="2786892"/>
            <a:ext cx="5783580" cy="2155190"/>
            <a:chOff x="6379098" y="2786892"/>
            <a:chExt cx="5783580" cy="2155190"/>
          </a:xfrm>
        </p:grpSpPr>
        <p:sp>
          <p:nvSpPr>
            <p:cNvPr id="12" name="object 12"/>
            <p:cNvSpPr/>
            <p:nvPr/>
          </p:nvSpPr>
          <p:spPr>
            <a:xfrm>
              <a:off x="10962651" y="4305039"/>
              <a:ext cx="1122045" cy="577850"/>
            </a:xfrm>
            <a:custGeom>
              <a:avLst/>
              <a:gdLst/>
              <a:ahLst/>
              <a:cxnLst/>
              <a:rect l="l" t="t" r="r" b="b"/>
              <a:pathLst>
                <a:path w="1122045" h="577850">
                  <a:moveTo>
                    <a:pt x="0" y="0"/>
                  </a:moveTo>
                  <a:lnTo>
                    <a:pt x="1122013" y="577575"/>
                  </a:lnTo>
                </a:path>
              </a:pathLst>
            </a:custGeom>
            <a:ln w="285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63470" y="4836747"/>
              <a:ext cx="99191" cy="10484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465101" y="4298711"/>
              <a:ext cx="947419" cy="17780"/>
            </a:xfrm>
            <a:custGeom>
              <a:avLst/>
              <a:gdLst/>
              <a:ahLst/>
              <a:cxnLst/>
              <a:rect l="l" t="t" r="r" b="b"/>
              <a:pathLst>
                <a:path w="947420" h="17779">
                  <a:moveTo>
                    <a:pt x="947238" y="0"/>
                  </a:moveTo>
                  <a:lnTo>
                    <a:pt x="0" y="17264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79098" y="4259059"/>
              <a:ext cx="86770" cy="11435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157413" y="2872085"/>
              <a:ext cx="30480" cy="662305"/>
            </a:xfrm>
            <a:custGeom>
              <a:avLst/>
              <a:gdLst/>
              <a:ahLst/>
              <a:cxnLst/>
              <a:rect l="l" t="t" r="r" b="b"/>
              <a:pathLst>
                <a:path w="30479" h="662304">
                  <a:moveTo>
                    <a:pt x="30193" y="661961"/>
                  </a:moveTo>
                  <a:lnTo>
                    <a:pt x="0" y="0"/>
                  </a:lnTo>
                </a:path>
              </a:pathLst>
            </a:custGeom>
            <a:ln w="284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99716" y="2786892"/>
              <a:ext cx="114099" cy="8718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1755963" y="1028700"/>
            <a:ext cx="5503545" cy="1478280"/>
          </a:xfrm>
          <a:prstGeom prst="rect">
            <a:avLst/>
          </a:prstGeom>
          <a:solidFill>
            <a:srgbClr val="A3E373"/>
          </a:solidFill>
        </p:spPr>
        <p:txBody>
          <a:bodyPr vert="horz" wrap="square" lIns="0" tIns="200660" rIns="0" bIns="0" rtlCol="0">
            <a:spAutoFit/>
          </a:bodyPr>
          <a:lstStyle/>
          <a:p>
            <a:pPr marL="390525" marR="383540" indent="-635" algn="ctr">
              <a:lnSpc>
                <a:spcPct val="115100"/>
              </a:lnSpc>
              <a:spcBef>
                <a:spcPts val="1580"/>
              </a:spcBef>
            </a:pPr>
            <a:r>
              <a:rPr sz="1900" spc="5" dirty="0">
                <a:latin typeface="Trebuchet MS"/>
                <a:cs typeface="Trebuchet MS"/>
              </a:rPr>
              <a:t>ACFPs </a:t>
            </a:r>
            <a:r>
              <a:rPr sz="1900" spc="15" dirty="0">
                <a:latin typeface="Trebuchet MS"/>
                <a:cs typeface="Trebuchet MS"/>
              </a:rPr>
              <a:t>exhibited </a:t>
            </a:r>
            <a:r>
              <a:rPr sz="1900" spc="35" dirty="0">
                <a:latin typeface="Trebuchet MS"/>
                <a:cs typeface="Trebuchet MS"/>
              </a:rPr>
              <a:t>a </a:t>
            </a:r>
            <a:r>
              <a:rPr sz="1900" spc="30" dirty="0">
                <a:latin typeface="Trebuchet MS"/>
                <a:cs typeface="Trebuchet MS"/>
              </a:rPr>
              <a:t>three-dimensional </a:t>
            </a:r>
            <a:r>
              <a:rPr sz="1900" spc="35" dirty="0">
                <a:latin typeface="Trebuchet MS"/>
                <a:cs typeface="Trebuchet MS"/>
              </a:rPr>
              <a:t> </a:t>
            </a:r>
            <a:r>
              <a:rPr sz="1900" spc="10" dirty="0">
                <a:latin typeface="Trebuchet MS"/>
                <a:cs typeface="Trebuchet MS"/>
              </a:rPr>
              <a:t>structure</a:t>
            </a:r>
            <a:r>
              <a:rPr sz="1900" spc="-105" dirty="0">
                <a:latin typeface="Trebuchet MS"/>
                <a:cs typeface="Trebuchet MS"/>
              </a:rPr>
              <a:t> </a:t>
            </a:r>
            <a:r>
              <a:rPr sz="1900" spc="-5" dirty="0">
                <a:latin typeface="Trebuchet MS"/>
                <a:cs typeface="Trebuchet MS"/>
              </a:rPr>
              <a:t>with</a:t>
            </a:r>
            <a:r>
              <a:rPr sz="1900" spc="-100" dirty="0">
                <a:latin typeface="Trebuchet MS"/>
                <a:cs typeface="Trebuchet MS"/>
              </a:rPr>
              <a:t> </a:t>
            </a:r>
            <a:r>
              <a:rPr sz="1900" spc="35" dirty="0">
                <a:latin typeface="Trebuchet MS"/>
                <a:cs typeface="Trebuchet MS"/>
              </a:rPr>
              <a:t>a</a:t>
            </a:r>
            <a:r>
              <a:rPr sz="1900" spc="-105" dirty="0">
                <a:latin typeface="Trebuchet MS"/>
                <a:cs typeface="Trebuchet MS"/>
              </a:rPr>
              <a:t> </a:t>
            </a:r>
            <a:r>
              <a:rPr sz="1900" spc="40" dirty="0">
                <a:latin typeface="Trebuchet MS"/>
                <a:cs typeface="Trebuchet MS"/>
              </a:rPr>
              <a:t>fibrous</a:t>
            </a:r>
            <a:r>
              <a:rPr sz="1900" spc="-100" dirty="0">
                <a:latin typeface="Trebuchet MS"/>
                <a:cs typeface="Trebuchet MS"/>
              </a:rPr>
              <a:t> </a:t>
            </a:r>
            <a:r>
              <a:rPr sz="1900" spc="-15" dirty="0">
                <a:latin typeface="Trebuchet MS"/>
                <a:cs typeface="Trebuchet MS"/>
              </a:rPr>
              <a:t>network,</a:t>
            </a:r>
            <a:r>
              <a:rPr sz="1900" spc="-100" dirty="0">
                <a:latin typeface="Trebuchet MS"/>
                <a:cs typeface="Trebuchet MS"/>
              </a:rPr>
              <a:t> </a:t>
            </a:r>
            <a:r>
              <a:rPr sz="1900" spc="40" dirty="0">
                <a:latin typeface="Trebuchet MS"/>
                <a:cs typeface="Trebuchet MS"/>
              </a:rPr>
              <a:t>providing </a:t>
            </a:r>
            <a:r>
              <a:rPr sz="1900" spc="-560" dirty="0">
                <a:latin typeface="Trebuchet MS"/>
                <a:cs typeface="Trebuchet MS"/>
              </a:rPr>
              <a:t> </a:t>
            </a:r>
            <a:r>
              <a:rPr sz="1900" spc="-5" dirty="0">
                <a:latin typeface="Trebuchet MS"/>
                <a:cs typeface="Trebuchet MS"/>
              </a:rPr>
              <a:t>excellent</a:t>
            </a:r>
            <a:r>
              <a:rPr sz="1900" spc="-105" dirty="0">
                <a:latin typeface="Trebuchet MS"/>
                <a:cs typeface="Trebuchet MS"/>
              </a:rPr>
              <a:t> </a:t>
            </a:r>
            <a:r>
              <a:rPr sz="1900" spc="-10" dirty="0">
                <a:latin typeface="Trebuchet MS"/>
                <a:cs typeface="Trebuchet MS"/>
              </a:rPr>
              <a:t>electrical</a:t>
            </a:r>
            <a:r>
              <a:rPr sz="1900" spc="-100" dirty="0">
                <a:latin typeface="Trebuchet MS"/>
                <a:cs typeface="Trebuchet MS"/>
              </a:rPr>
              <a:t> </a:t>
            </a:r>
            <a:r>
              <a:rPr sz="1900" spc="-10" dirty="0">
                <a:latin typeface="Trebuchet MS"/>
                <a:cs typeface="Trebuchet MS"/>
              </a:rPr>
              <a:t>conductivity.</a:t>
            </a:r>
            <a:endParaRPr sz="190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0184845" y="1733124"/>
            <a:ext cx="1570990" cy="514984"/>
            <a:chOff x="10184845" y="1733124"/>
            <a:chExt cx="1570990" cy="514984"/>
          </a:xfrm>
        </p:grpSpPr>
        <p:sp>
          <p:nvSpPr>
            <p:cNvPr id="20" name="object 20"/>
            <p:cNvSpPr/>
            <p:nvPr/>
          </p:nvSpPr>
          <p:spPr>
            <a:xfrm>
              <a:off x="10199133" y="1792563"/>
              <a:ext cx="1474470" cy="441325"/>
            </a:xfrm>
            <a:custGeom>
              <a:avLst/>
              <a:gdLst/>
              <a:ahLst/>
              <a:cxnLst/>
              <a:rect l="l" t="t" r="r" b="b"/>
              <a:pathLst>
                <a:path w="1474470" h="441325">
                  <a:moveTo>
                    <a:pt x="0" y="440846"/>
                  </a:moveTo>
                  <a:lnTo>
                    <a:pt x="1473888" y="0"/>
                  </a:lnTo>
                </a:path>
              </a:pathLst>
            </a:custGeom>
            <a:ln w="285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60138" y="1733124"/>
              <a:ext cx="95570" cy="110694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1755963" y="2868420"/>
            <a:ext cx="5503545" cy="1144905"/>
          </a:xfrm>
          <a:prstGeom prst="rect">
            <a:avLst/>
          </a:prstGeom>
          <a:solidFill>
            <a:srgbClr val="A3E373"/>
          </a:solidFill>
        </p:spPr>
        <p:txBody>
          <a:bodyPr vert="horz" wrap="square" lIns="0" tIns="200660" rIns="0" bIns="0" rtlCol="0">
            <a:spAutoFit/>
          </a:bodyPr>
          <a:lstStyle/>
          <a:p>
            <a:pPr marL="602615" marR="295910" indent="-299720">
              <a:lnSpc>
                <a:spcPct val="115100"/>
              </a:lnSpc>
              <a:spcBef>
                <a:spcPts val="1580"/>
              </a:spcBef>
            </a:pPr>
            <a:r>
              <a:rPr sz="1900" spc="-5" dirty="0">
                <a:latin typeface="Trebuchet MS"/>
                <a:cs typeface="Trebuchet MS"/>
              </a:rPr>
              <a:t>CFs</a:t>
            </a:r>
            <a:r>
              <a:rPr sz="1900" spc="-105" dirty="0">
                <a:latin typeface="Trebuchet MS"/>
                <a:cs typeface="Trebuchet MS"/>
              </a:rPr>
              <a:t> </a:t>
            </a:r>
            <a:r>
              <a:rPr sz="1900" spc="40" dirty="0">
                <a:latin typeface="Trebuchet MS"/>
                <a:cs typeface="Trebuchet MS"/>
              </a:rPr>
              <a:t>served</a:t>
            </a:r>
            <a:r>
              <a:rPr sz="1900" spc="-105" dirty="0">
                <a:latin typeface="Trebuchet MS"/>
                <a:cs typeface="Trebuchet MS"/>
              </a:rPr>
              <a:t> </a:t>
            </a:r>
            <a:r>
              <a:rPr sz="1900" spc="80" dirty="0">
                <a:latin typeface="Trebuchet MS"/>
                <a:cs typeface="Trebuchet MS"/>
              </a:rPr>
              <a:t>as</a:t>
            </a:r>
            <a:r>
              <a:rPr sz="1900" spc="-105" dirty="0">
                <a:latin typeface="Trebuchet MS"/>
                <a:cs typeface="Trebuchet MS"/>
              </a:rPr>
              <a:t> </a:t>
            </a:r>
            <a:r>
              <a:rPr sz="1900" spc="35" dirty="0">
                <a:latin typeface="Trebuchet MS"/>
                <a:cs typeface="Trebuchet MS"/>
              </a:rPr>
              <a:t>a</a:t>
            </a:r>
            <a:r>
              <a:rPr sz="1900" spc="-105" dirty="0">
                <a:latin typeface="Trebuchet MS"/>
                <a:cs typeface="Trebuchet MS"/>
              </a:rPr>
              <a:t> </a:t>
            </a:r>
            <a:r>
              <a:rPr sz="1900" spc="15" dirty="0">
                <a:latin typeface="Trebuchet MS"/>
                <a:cs typeface="Trebuchet MS"/>
              </a:rPr>
              <a:t>conductive</a:t>
            </a:r>
            <a:r>
              <a:rPr sz="1900" spc="-105" dirty="0">
                <a:latin typeface="Trebuchet MS"/>
                <a:cs typeface="Trebuchet MS"/>
              </a:rPr>
              <a:t> </a:t>
            </a:r>
            <a:r>
              <a:rPr sz="1900" spc="-10" dirty="0">
                <a:latin typeface="Trebuchet MS"/>
                <a:cs typeface="Trebuchet MS"/>
              </a:rPr>
              <a:t>framework,</a:t>
            </a:r>
            <a:r>
              <a:rPr sz="1900" spc="-100" dirty="0">
                <a:latin typeface="Trebuchet MS"/>
                <a:cs typeface="Trebuchet MS"/>
              </a:rPr>
              <a:t> </a:t>
            </a:r>
            <a:r>
              <a:rPr sz="1900" spc="5" dirty="0">
                <a:latin typeface="Trebuchet MS"/>
                <a:cs typeface="Trebuchet MS"/>
              </a:rPr>
              <a:t>while </a:t>
            </a:r>
            <a:r>
              <a:rPr sz="1900" spc="-560" dirty="0">
                <a:latin typeface="Trebuchet MS"/>
                <a:cs typeface="Trebuchet MS"/>
              </a:rPr>
              <a:t> </a:t>
            </a:r>
            <a:r>
              <a:rPr sz="1900" spc="-5" dirty="0">
                <a:latin typeface="Trebuchet MS"/>
                <a:cs typeface="Trebuchet MS"/>
              </a:rPr>
              <a:t>ACFs</a:t>
            </a:r>
            <a:r>
              <a:rPr sz="1900" spc="-100" dirty="0">
                <a:latin typeface="Trebuchet MS"/>
                <a:cs typeface="Trebuchet MS"/>
              </a:rPr>
              <a:t> </a:t>
            </a:r>
            <a:r>
              <a:rPr sz="1900" dirty="0">
                <a:latin typeface="Trebuchet MS"/>
                <a:cs typeface="Trebuchet MS"/>
              </a:rPr>
              <a:t>matrix</a:t>
            </a:r>
            <a:r>
              <a:rPr sz="1900" spc="-100" dirty="0">
                <a:latin typeface="Trebuchet MS"/>
                <a:cs typeface="Trebuchet MS"/>
              </a:rPr>
              <a:t> </a:t>
            </a:r>
            <a:r>
              <a:rPr sz="1900" spc="15" dirty="0">
                <a:latin typeface="Trebuchet MS"/>
                <a:cs typeface="Trebuchet MS"/>
              </a:rPr>
              <a:t>contributed</a:t>
            </a:r>
            <a:r>
              <a:rPr sz="1900" spc="-95" dirty="0">
                <a:latin typeface="Trebuchet MS"/>
                <a:cs typeface="Trebuchet MS"/>
              </a:rPr>
              <a:t> </a:t>
            </a:r>
            <a:r>
              <a:rPr sz="1900" spc="20" dirty="0">
                <a:latin typeface="Trebuchet MS"/>
                <a:cs typeface="Trebuchet MS"/>
              </a:rPr>
              <a:t>to</a:t>
            </a:r>
            <a:r>
              <a:rPr sz="1900" spc="-100" dirty="0">
                <a:latin typeface="Trebuchet MS"/>
                <a:cs typeface="Trebuchet MS"/>
              </a:rPr>
              <a:t> </a:t>
            </a:r>
            <a:r>
              <a:rPr sz="1900" spc="45" dirty="0">
                <a:latin typeface="Trebuchet MS"/>
                <a:cs typeface="Trebuchet MS"/>
              </a:rPr>
              <a:t>ion</a:t>
            </a:r>
            <a:r>
              <a:rPr sz="1900" spc="-100" dirty="0">
                <a:latin typeface="Trebuchet MS"/>
                <a:cs typeface="Trebuchet MS"/>
              </a:rPr>
              <a:t> </a:t>
            </a:r>
            <a:r>
              <a:rPr sz="1900" dirty="0">
                <a:latin typeface="Trebuchet MS"/>
                <a:cs typeface="Trebuchet MS"/>
              </a:rPr>
              <a:t>storage.</a:t>
            </a:r>
            <a:endParaRPr sz="1900"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392899" y="2231959"/>
            <a:ext cx="7368540" cy="7990840"/>
            <a:chOff x="4392899" y="2231959"/>
            <a:chExt cx="7368540" cy="7990840"/>
          </a:xfrm>
        </p:grpSpPr>
        <p:sp>
          <p:nvSpPr>
            <p:cNvPr id="24" name="object 24"/>
            <p:cNvSpPr/>
            <p:nvPr/>
          </p:nvSpPr>
          <p:spPr>
            <a:xfrm>
              <a:off x="10196798" y="2246247"/>
              <a:ext cx="1493520" cy="1144270"/>
            </a:xfrm>
            <a:custGeom>
              <a:avLst/>
              <a:gdLst/>
              <a:ahLst/>
              <a:cxnLst/>
              <a:rect l="l" t="t" r="r" b="b"/>
              <a:pathLst>
                <a:path w="1493520" h="1144270">
                  <a:moveTo>
                    <a:pt x="0" y="0"/>
                  </a:moveTo>
                  <a:lnTo>
                    <a:pt x="1493252" y="1144094"/>
                  </a:lnTo>
                </a:path>
              </a:pathLst>
            </a:custGeom>
            <a:ln w="285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61038" y="3350717"/>
              <a:ext cx="100101" cy="9743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392899" y="8387532"/>
              <a:ext cx="4746625" cy="1835150"/>
            </a:xfrm>
            <a:custGeom>
              <a:avLst/>
              <a:gdLst/>
              <a:ahLst/>
              <a:cxnLst/>
              <a:rect l="l" t="t" r="r" b="b"/>
              <a:pathLst>
                <a:path w="4746625" h="1835150">
                  <a:moveTo>
                    <a:pt x="4746213" y="1834971"/>
                  </a:moveTo>
                  <a:lnTo>
                    <a:pt x="0" y="1834971"/>
                  </a:lnTo>
                  <a:lnTo>
                    <a:pt x="0" y="0"/>
                  </a:lnTo>
                  <a:lnTo>
                    <a:pt x="4746213" y="0"/>
                  </a:lnTo>
                  <a:lnTo>
                    <a:pt x="4746213" y="1834971"/>
                  </a:lnTo>
                  <a:close/>
                </a:path>
              </a:pathLst>
            </a:custGeom>
            <a:solidFill>
              <a:srgbClr val="A3E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649876" y="8611034"/>
            <a:ext cx="4232275" cy="1282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599"/>
              </a:lnSpc>
              <a:spcBef>
                <a:spcPts val="100"/>
              </a:spcBef>
            </a:pPr>
            <a:r>
              <a:rPr sz="1800" spc="5" dirty="0">
                <a:latin typeface="Trebuchet MS"/>
                <a:cs typeface="Trebuchet MS"/>
              </a:rPr>
              <a:t>ACFPs </a:t>
            </a:r>
            <a:r>
              <a:rPr sz="1800" spc="10" dirty="0">
                <a:latin typeface="Trebuchet MS"/>
                <a:cs typeface="Trebuchet MS"/>
              </a:rPr>
              <a:t>exhibited </a:t>
            </a:r>
            <a:r>
              <a:rPr sz="1800" spc="-5" dirty="0">
                <a:latin typeface="Trebuchet MS"/>
                <a:cs typeface="Trebuchet MS"/>
              </a:rPr>
              <a:t>excellent </a:t>
            </a:r>
            <a:r>
              <a:rPr sz="1800" dirty="0">
                <a:latin typeface="Trebuchet MS"/>
                <a:cs typeface="Trebuchet MS"/>
              </a:rPr>
              <a:t> electrochemical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15" dirty="0">
                <a:latin typeface="Trebuchet MS"/>
                <a:cs typeface="Trebuchet MS"/>
              </a:rPr>
              <a:t>performance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25" dirty="0">
                <a:latin typeface="Trebuchet MS"/>
                <a:cs typeface="Trebuchet MS"/>
              </a:rPr>
              <a:t>in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35" dirty="0">
                <a:latin typeface="Trebuchet MS"/>
                <a:cs typeface="Trebuchet MS"/>
              </a:rPr>
              <a:t>a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three- </a:t>
            </a:r>
            <a:r>
              <a:rPr sz="1800" spc="-530" dirty="0">
                <a:latin typeface="Trebuchet MS"/>
                <a:cs typeface="Trebuchet MS"/>
              </a:rPr>
              <a:t> </a:t>
            </a:r>
            <a:r>
              <a:rPr sz="1800" spc="5" dirty="0">
                <a:latin typeface="Trebuchet MS"/>
                <a:cs typeface="Trebuchet MS"/>
              </a:rPr>
              <a:t>electrode </a:t>
            </a:r>
            <a:r>
              <a:rPr sz="1800" spc="40" dirty="0">
                <a:latin typeface="Trebuchet MS"/>
                <a:cs typeface="Trebuchet MS"/>
              </a:rPr>
              <a:t>system </a:t>
            </a:r>
            <a:r>
              <a:rPr sz="1800" spc="-5" dirty="0">
                <a:latin typeface="Trebuchet MS"/>
                <a:cs typeface="Trebuchet MS"/>
              </a:rPr>
              <a:t>with </a:t>
            </a:r>
            <a:r>
              <a:rPr sz="1800" spc="35" dirty="0">
                <a:latin typeface="Trebuchet MS"/>
                <a:cs typeface="Trebuchet MS"/>
              </a:rPr>
              <a:t>a </a:t>
            </a:r>
            <a:r>
              <a:rPr sz="1800" spc="40" dirty="0">
                <a:latin typeface="Trebuchet MS"/>
                <a:cs typeface="Trebuchet MS"/>
              </a:rPr>
              <a:t>high </a:t>
            </a:r>
            <a:r>
              <a:rPr sz="1800" spc="5" dirty="0">
                <a:latin typeface="Trebuchet MS"/>
                <a:cs typeface="Trebuchet MS"/>
              </a:rPr>
              <a:t>specific </a:t>
            </a:r>
            <a:r>
              <a:rPr sz="1800" spc="10" dirty="0">
                <a:latin typeface="Trebuchet MS"/>
                <a:cs typeface="Trebuchet MS"/>
              </a:rPr>
              <a:t> </a:t>
            </a:r>
            <a:r>
              <a:rPr sz="1800" spc="-15" dirty="0">
                <a:latin typeface="Trebuchet MS"/>
                <a:cs typeface="Trebuchet MS"/>
              </a:rPr>
              <a:t>capacitance.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761678" y="7956575"/>
            <a:ext cx="7419340" cy="2266315"/>
            <a:chOff x="6761678" y="7956575"/>
            <a:chExt cx="7419340" cy="2266315"/>
          </a:xfrm>
        </p:grpSpPr>
        <p:sp>
          <p:nvSpPr>
            <p:cNvPr id="29" name="object 29"/>
            <p:cNvSpPr/>
            <p:nvPr/>
          </p:nvSpPr>
          <p:spPr>
            <a:xfrm>
              <a:off x="6846505" y="7970863"/>
              <a:ext cx="2342515" cy="403225"/>
            </a:xfrm>
            <a:custGeom>
              <a:avLst/>
              <a:gdLst/>
              <a:ahLst/>
              <a:cxnLst/>
              <a:rect l="l" t="t" r="r" b="b"/>
              <a:pathLst>
                <a:path w="2342515" h="403225">
                  <a:moveTo>
                    <a:pt x="2341948" y="0"/>
                  </a:moveTo>
                  <a:lnTo>
                    <a:pt x="0" y="402824"/>
                  </a:lnTo>
                </a:path>
              </a:pathLst>
            </a:custGeom>
            <a:ln w="285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61678" y="8319567"/>
              <a:ext cx="92291" cy="11309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9750177" y="8366717"/>
              <a:ext cx="4431030" cy="1856105"/>
            </a:xfrm>
            <a:custGeom>
              <a:avLst/>
              <a:gdLst/>
              <a:ahLst/>
              <a:cxnLst/>
              <a:rect l="l" t="t" r="r" b="b"/>
              <a:pathLst>
                <a:path w="4431030" h="1856104">
                  <a:moveTo>
                    <a:pt x="4430566" y="1855793"/>
                  </a:moveTo>
                  <a:lnTo>
                    <a:pt x="0" y="1855793"/>
                  </a:lnTo>
                  <a:lnTo>
                    <a:pt x="0" y="0"/>
                  </a:lnTo>
                  <a:lnTo>
                    <a:pt x="4430566" y="0"/>
                  </a:lnTo>
                  <a:lnTo>
                    <a:pt x="4430566" y="1855793"/>
                  </a:lnTo>
                  <a:close/>
                </a:path>
              </a:pathLst>
            </a:custGeom>
            <a:solidFill>
              <a:srgbClr val="A3E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0135294" y="8573721"/>
            <a:ext cx="3660140" cy="1358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5100"/>
              </a:lnSpc>
              <a:spcBef>
                <a:spcPts val="100"/>
              </a:spcBef>
            </a:pPr>
            <a:r>
              <a:rPr sz="1900" spc="40" dirty="0">
                <a:latin typeface="Trebuchet MS"/>
                <a:cs typeface="Trebuchet MS"/>
              </a:rPr>
              <a:t>Good </a:t>
            </a:r>
            <a:r>
              <a:rPr sz="1900" spc="-10" dirty="0">
                <a:latin typeface="Trebuchet MS"/>
                <a:cs typeface="Trebuchet MS"/>
              </a:rPr>
              <a:t>cycle </a:t>
            </a:r>
            <a:r>
              <a:rPr sz="1900" spc="15" dirty="0">
                <a:latin typeface="Trebuchet MS"/>
                <a:cs typeface="Trebuchet MS"/>
              </a:rPr>
              <a:t>stability </a:t>
            </a:r>
            <a:r>
              <a:rPr sz="1900" spc="40" dirty="0">
                <a:latin typeface="Trebuchet MS"/>
                <a:cs typeface="Trebuchet MS"/>
              </a:rPr>
              <a:t>(98.58% </a:t>
            </a:r>
            <a:r>
              <a:rPr sz="1900" spc="45" dirty="0">
                <a:latin typeface="Trebuchet MS"/>
                <a:cs typeface="Trebuchet MS"/>
              </a:rPr>
              <a:t> </a:t>
            </a:r>
            <a:r>
              <a:rPr sz="1900" spc="25" dirty="0">
                <a:latin typeface="Trebuchet MS"/>
                <a:cs typeface="Trebuchet MS"/>
              </a:rPr>
              <a:t>coulombic</a:t>
            </a:r>
            <a:r>
              <a:rPr sz="1900" spc="-110" dirty="0">
                <a:latin typeface="Trebuchet MS"/>
                <a:cs typeface="Trebuchet MS"/>
              </a:rPr>
              <a:t> </a:t>
            </a:r>
            <a:r>
              <a:rPr sz="1900" spc="-10" dirty="0">
                <a:latin typeface="Trebuchet MS"/>
                <a:cs typeface="Trebuchet MS"/>
              </a:rPr>
              <a:t>efficiency</a:t>
            </a:r>
            <a:r>
              <a:rPr sz="1900" spc="-110" dirty="0">
                <a:latin typeface="Trebuchet MS"/>
                <a:cs typeface="Trebuchet MS"/>
              </a:rPr>
              <a:t> </a:t>
            </a:r>
            <a:r>
              <a:rPr sz="1900" spc="-10" dirty="0">
                <a:latin typeface="Trebuchet MS"/>
                <a:cs typeface="Trebuchet MS"/>
              </a:rPr>
              <a:t>after</a:t>
            </a:r>
            <a:r>
              <a:rPr sz="1900" spc="-105" dirty="0">
                <a:latin typeface="Trebuchet MS"/>
                <a:cs typeface="Trebuchet MS"/>
              </a:rPr>
              <a:t> </a:t>
            </a:r>
            <a:r>
              <a:rPr sz="1900" spc="-10" dirty="0">
                <a:latin typeface="Trebuchet MS"/>
                <a:cs typeface="Trebuchet MS"/>
              </a:rPr>
              <a:t>10,000 </a:t>
            </a:r>
            <a:r>
              <a:rPr sz="1900" spc="-560" dirty="0">
                <a:latin typeface="Trebuchet MS"/>
                <a:cs typeface="Trebuchet MS"/>
              </a:rPr>
              <a:t> </a:t>
            </a:r>
            <a:r>
              <a:rPr sz="1900" spc="-5" dirty="0">
                <a:latin typeface="Trebuchet MS"/>
                <a:cs typeface="Trebuchet MS"/>
              </a:rPr>
              <a:t>cycles) </a:t>
            </a:r>
            <a:r>
              <a:rPr sz="1900" spc="55" dirty="0">
                <a:latin typeface="Trebuchet MS"/>
                <a:cs typeface="Trebuchet MS"/>
              </a:rPr>
              <a:t>and </a:t>
            </a:r>
            <a:r>
              <a:rPr sz="1900" spc="25" dirty="0">
                <a:latin typeface="Trebuchet MS"/>
                <a:cs typeface="Trebuchet MS"/>
              </a:rPr>
              <a:t>energy </a:t>
            </a:r>
            <a:r>
              <a:rPr sz="1900" spc="30" dirty="0">
                <a:latin typeface="Trebuchet MS"/>
                <a:cs typeface="Trebuchet MS"/>
              </a:rPr>
              <a:t>density </a:t>
            </a:r>
            <a:r>
              <a:rPr sz="1900" spc="-70" dirty="0">
                <a:latin typeface="Trebuchet MS"/>
                <a:cs typeface="Trebuchet MS"/>
              </a:rPr>
              <a:t>(6.01 </a:t>
            </a:r>
            <a:r>
              <a:rPr sz="1900" spc="-65" dirty="0">
                <a:latin typeface="Trebuchet MS"/>
                <a:cs typeface="Trebuchet MS"/>
              </a:rPr>
              <a:t> </a:t>
            </a:r>
            <a:r>
              <a:rPr sz="1900" spc="5" dirty="0">
                <a:latin typeface="Trebuchet MS"/>
                <a:cs typeface="Trebuchet MS"/>
              </a:rPr>
              <a:t>Wh/kg)</a:t>
            </a:r>
            <a:r>
              <a:rPr sz="1900" spc="-105" dirty="0">
                <a:latin typeface="Trebuchet MS"/>
                <a:cs typeface="Trebuchet MS"/>
              </a:rPr>
              <a:t> </a:t>
            </a:r>
            <a:r>
              <a:rPr sz="1900" spc="-5" dirty="0">
                <a:latin typeface="Trebuchet MS"/>
                <a:cs typeface="Trebuchet MS"/>
              </a:rPr>
              <a:t>were</a:t>
            </a:r>
            <a:r>
              <a:rPr sz="1900" spc="-105" dirty="0">
                <a:latin typeface="Trebuchet MS"/>
                <a:cs typeface="Trebuchet MS"/>
              </a:rPr>
              <a:t> </a:t>
            </a:r>
            <a:r>
              <a:rPr sz="1900" spc="-10" dirty="0">
                <a:latin typeface="Trebuchet MS"/>
                <a:cs typeface="Trebuchet MS"/>
              </a:rPr>
              <a:t>achieved.</a:t>
            </a:r>
            <a:endParaRPr sz="1900">
              <a:latin typeface="Trebuchet MS"/>
              <a:cs typeface="Trebuchet MS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9202429" y="7956186"/>
            <a:ext cx="2762885" cy="457200"/>
            <a:chOff x="9202429" y="7956186"/>
            <a:chExt cx="2762885" cy="457200"/>
          </a:xfrm>
        </p:grpSpPr>
        <p:sp>
          <p:nvSpPr>
            <p:cNvPr id="34" name="object 34"/>
            <p:cNvSpPr/>
            <p:nvPr/>
          </p:nvSpPr>
          <p:spPr>
            <a:xfrm>
              <a:off x="9216717" y="7970473"/>
              <a:ext cx="2663825" cy="384175"/>
            </a:xfrm>
            <a:custGeom>
              <a:avLst/>
              <a:gdLst/>
              <a:ahLst/>
              <a:cxnLst/>
              <a:rect l="l" t="t" r="r" b="b"/>
              <a:pathLst>
                <a:path w="2663825" h="384175">
                  <a:moveTo>
                    <a:pt x="0" y="0"/>
                  </a:moveTo>
                  <a:lnTo>
                    <a:pt x="2663323" y="383926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73778" y="8299728"/>
              <a:ext cx="91239" cy="113418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028700" y="5506268"/>
            <a:ext cx="3122295" cy="1274445"/>
          </a:xfrm>
          <a:prstGeom prst="rect">
            <a:avLst/>
          </a:prstGeom>
          <a:solidFill>
            <a:srgbClr val="00A181"/>
          </a:solidFill>
        </p:spPr>
        <p:txBody>
          <a:bodyPr vert="horz" wrap="square" lIns="0" tIns="198755" rIns="0" bIns="0" rtlCol="0">
            <a:spAutoFit/>
          </a:bodyPr>
          <a:lstStyle/>
          <a:p>
            <a:pPr marL="1052830" marR="434340" indent="-611505">
              <a:lnSpc>
                <a:spcPct val="116500"/>
              </a:lnSpc>
              <a:spcBef>
                <a:spcPts val="1565"/>
              </a:spcBef>
            </a:pPr>
            <a:r>
              <a:rPr sz="2200" spc="65" dirty="0">
                <a:solidFill>
                  <a:srgbClr val="F4F4F4"/>
                </a:solidFill>
                <a:latin typeface="Trebuchet MS"/>
                <a:cs typeface="Trebuchet MS"/>
              </a:rPr>
              <a:t>P</a:t>
            </a:r>
            <a:r>
              <a:rPr sz="2200" spc="150" dirty="0">
                <a:solidFill>
                  <a:srgbClr val="F4F4F4"/>
                </a:solidFill>
                <a:latin typeface="Trebuchet MS"/>
                <a:cs typeface="Trebuchet MS"/>
              </a:rPr>
              <a:t>s</a:t>
            </a:r>
            <a:r>
              <a:rPr sz="2200" dirty="0">
                <a:solidFill>
                  <a:srgbClr val="F4F4F4"/>
                </a:solidFill>
                <a:latin typeface="Trebuchet MS"/>
                <a:cs typeface="Trebuchet MS"/>
              </a:rPr>
              <a:t>e</a:t>
            </a:r>
            <a:r>
              <a:rPr sz="2200" spc="60" dirty="0">
                <a:solidFill>
                  <a:srgbClr val="F4F4F4"/>
                </a:solidFill>
                <a:latin typeface="Trebuchet MS"/>
                <a:cs typeface="Trebuchet MS"/>
              </a:rPr>
              <a:t>u</a:t>
            </a:r>
            <a:r>
              <a:rPr sz="2200" spc="85" dirty="0">
                <a:solidFill>
                  <a:srgbClr val="F4F4F4"/>
                </a:solidFill>
                <a:latin typeface="Trebuchet MS"/>
                <a:cs typeface="Trebuchet MS"/>
              </a:rPr>
              <a:t>d</a:t>
            </a:r>
            <a:r>
              <a:rPr sz="2200" spc="95" dirty="0">
                <a:solidFill>
                  <a:srgbClr val="F4F4F4"/>
                </a:solidFill>
                <a:latin typeface="Trebuchet MS"/>
                <a:cs typeface="Trebuchet MS"/>
              </a:rPr>
              <a:t>o</a:t>
            </a:r>
            <a:r>
              <a:rPr sz="2200" spc="-45" dirty="0">
                <a:solidFill>
                  <a:srgbClr val="F4F4F4"/>
                </a:solidFill>
                <a:latin typeface="Trebuchet MS"/>
                <a:cs typeface="Trebuchet MS"/>
              </a:rPr>
              <a:t>c</a:t>
            </a:r>
            <a:r>
              <a:rPr sz="2200" spc="40" dirty="0">
                <a:solidFill>
                  <a:srgbClr val="F4F4F4"/>
                </a:solidFill>
                <a:latin typeface="Trebuchet MS"/>
                <a:cs typeface="Trebuchet MS"/>
              </a:rPr>
              <a:t>a</a:t>
            </a:r>
            <a:r>
              <a:rPr sz="2200" spc="80" dirty="0">
                <a:solidFill>
                  <a:srgbClr val="F4F4F4"/>
                </a:solidFill>
                <a:latin typeface="Trebuchet MS"/>
                <a:cs typeface="Trebuchet MS"/>
              </a:rPr>
              <a:t>p</a:t>
            </a:r>
            <a:r>
              <a:rPr sz="2200" spc="40" dirty="0">
                <a:solidFill>
                  <a:srgbClr val="F4F4F4"/>
                </a:solidFill>
                <a:latin typeface="Trebuchet MS"/>
                <a:cs typeface="Trebuchet MS"/>
              </a:rPr>
              <a:t>a</a:t>
            </a:r>
            <a:r>
              <a:rPr sz="2200" spc="-45" dirty="0">
                <a:solidFill>
                  <a:srgbClr val="F4F4F4"/>
                </a:solidFill>
                <a:latin typeface="Trebuchet MS"/>
                <a:cs typeface="Trebuchet MS"/>
              </a:rPr>
              <a:t>c</a:t>
            </a:r>
            <a:r>
              <a:rPr sz="2200" spc="-10" dirty="0">
                <a:solidFill>
                  <a:srgbClr val="F4F4F4"/>
                </a:solidFill>
                <a:latin typeface="Trebuchet MS"/>
                <a:cs typeface="Trebuchet MS"/>
              </a:rPr>
              <a:t>i</a:t>
            </a:r>
            <a:r>
              <a:rPr sz="2200" spc="-55" dirty="0">
                <a:solidFill>
                  <a:srgbClr val="F4F4F4"/>
                </a:solidFill>
                <a:latin typeface="Trebuchet MS"/>
                <a:cs typeface="Trebuchet MS"/>
              </a:rPr>
              <a:t>t</a:t>
            </a:r>
            <a:r>
              <a:rPr sz="2200" spc="-10" dirty="0">
                <a:solidFill>
                  <a:srgbClr val="F4F4F4"/>
                </a:solidFill>
                <a:latin typeface="Trebuchet MS"/>
                <a:cs typeface="Trebuchet MS"/>
              </a:rPr>
              <a:t>i</a:t>
            </a:r>
            <a:r>
              <a:rPr sz="2200" spc="25" dirty="0">
                <a:solidFill>
                  <a:srgbClr val="F4F4F4"/>
                </a:solidFill>
                <a:latin typeface="Trebuchet MS"/>
                <a:cs typeface="Trebuchet MS"/>
              </a:rPr>
              <a:t>v</a:t>
            </a:r>
            <a:r>
              <a:rPr sz="2200" spc="5" dirty="0">
                <a:solidFill>
                  <a:srgbClr val="F4F4F4"/>
                </a:solidFill>
                <a:latin typeface="Trebuchet MS"/>
                <a:cs typeface="Trebuchet MS"/>
              </a:rPr>
              <a:t>e  </a:t>
            </a:r>
            <a:r>
              <a:rPr sz="2200" spc="50" dirty="0">
                <a:solidFill>
                  <a:srgbClr val="F4F4F4"/>
                </a:solidFill>
                <a:latin typeface="Trebuchet MS"/>
                <a:cs typeface="Trebuchet MS"/>
              </a:rPr>
              <a:t>Loading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392899" y="6679926"/>
            <a:ext cx="3071495" cy="1274445"/>
          </a:xfrm>
          <a:prstGeom prst="rect">
            <a:avLst/>
          </a:prstGeom>
          <a:solidFill>
            <a:srgbClr val="00A181"/>
          </a:solidFill>
        </p:spPr>
        <p:txBody>
          <a:bodyPr vert="horz" wrap="square" lIns="0" tIns="198755" rIns="0" bIns="0" rtlCol="0">
            <a:spAutoFit/>
          </a:bodyPr>
          <a:lstStyle/>
          <a:p>
            <a:pPr marL="906780" marR="551180" indent="-348615">
              <a:lnSpc>
                <a:spcPct val="116500"/>
              </a:lnSpc>
              <a:spcBef>
                <a:spcPts val="1565"/>
              </a:spcBef>
            </a:pPr>
            <a:r>
              <a:rPr sz="2200" spc="-10" dirty="0">
                <a:solidFill>
                  <a:srgbClr val="F4F4F4"/>
                </a:solidFill>
                <a:latin typeface="Trebuchet MS"/>
                <a:cs typeface="Trebuchet MS"/>
              </a:rPr>
              <a:t>Wettability</a:t>
            </a:r>
            <a:r>
              <a:rPr sz="2200" spc="-150" dirty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F4F4F4"/>
                </a:solidFill>
                <a:latin typeface="Trebuchet MS"/>
                <a:cs typeface="Trebuchet MS"/>
              </a:rPr>
              <a:t>and </a:t>
            </a:r>
            <a:r>
              <a:rPr sz="2200" spc="-650" dirty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F4F4F4"/>
                </a:solidFill>
                <a:latin typeface="Trebuchet MS"/>
                <a:cs typeface="Trebuchet MS"/>
              </a:rPr>
              <a:t>Durability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2263204" y="5811327"/>
            <a:ext cx="4996180" cy="2148840"/>
          </a:xfrm>
          <a:custGeom>
            <a:avLst/>
            <a:gdLst/>
            <a:ahLst/>
            <a:cxnLst/>
            <a:rect l="l" t="t" r="r" b="b"/>
            <a:pathLst>
              <a:path w="4996180" h="2148840">
                <a:moveTo>
                  <a:pt x="4710354" y="2148260"/>
                </a:moveTo>
                <a:lnTo>
                  <a:pt x="285740" y="2148260"/>
                </a:lnTo>
                <a:lnTo>
                  <a:pt x="240777" y="2144701"/>
                </a:lnTo>
                <a:lnTo>
                  <a:pt x="197319" y="2134233"/>
                </a:lnTo>
                <a:lnTo>
                  <a:pt x="156140" y="2117176"/>
                </a:lnTo>
                <a:lnTo>
                  <a:pt x="118009" y="2093848"/>
                </a:lnTo>
                <a:lnTo>
                  <a:pt x="83692" y="2064566"/>
                </a:lnTo>
                <a:lnTo>
                  <a:pt x="54410" y="2030249"/>
                </a:lnTo>
                <a:lnTo>
                  <a:pt x="31082" y="1992118"/>
                </a:lnTo>
                <a:lnTo>
                  <a:pt x="14025" y="1950940"/>
                </a:lnTo>
                <a:lnTo>
                  <a:pt x="3558" y="1907481"/>
                </a:lnTo>
                <a:lnTo>
                  <a:pt x="0" y="1862526"/>
                </a:lnTo>
                <a:lnTo>
                  <a:pt x="0" y="285734"/>
                </a:lnTo>
                <a:lnTo>
                  <a:pt x="3558" y="240779"/>
                </a:lnTo>
                <a:lnTo>
                  <a:pt x="14025" y="197320"/>
                </a:lnTo>
                <a:lnTo>
                  <a:pt x="31082" y="156141"/>
                </a:lnTo>
                <a:lnTo>
                  <a:pt x="54410" y="118010"/>
                </a:lnTo>
                <a:lnTo>
                  <a:pt x="83692" y="83694"/>
                </a:lnTo>
                <a:lnTo>
                  <a:pt x="118009" y="54412"/>
                </a:lnTo>
                <a:lnTo>
                  <a:pt x="156140" y="31083"/>
                </a:lnTo>
                <a:lnTo>
                  <a:pt x="197319" y="14026"/>
                </a:lnTo>
                <a:lnTo>
                  <a:pt x="240777" y="3559"/>
                </a:lnTo>
                <a:lnTo>
                  <a:pt x="285748" y="0"/>
                </a:lnTo>
                <a:lnTo>
                  <a:pt x="4710346" y="0"/>
                </a:lnTo>
                <a:lnTo>
                  <a:pt x="4755317" y="3559"/>
                </a:lnTo>
                <a:lnTo>
                  <a:pt x="4798775" y="14026"/>
                </a:lnTo>
                <a:lnTo>
                  <a:pt x="4839954" y="31083"/>
                </a:lnTo>
                <a:lnTo>
                  <a:pt x="4878085" y="54412"/>
                </a:lnTo>
                <a:lnTo>
                  <a:pt x="4912401" y="83694"/>
                </a:lnTo>
                <a:lnTo>
                  <a:pt x="4941684" y="118010"/>
                </a:lnTo>
                <a:lnTo>
                  <a:pt x="4965012" y="156141"/>
                </a:lnTo>
                <a:lnTo>
                  <a:pt x="4982069" y="197320"/>
                </a:lnTo>
                <a:lnTo>
                  <a:pt x="4992536" y="240779"/>
                </a:lnTo>
                <a:lnTo>
                  <a:pt x="4996095" y="285734"/>
                </a:lnTo>
                <a:lnTo>
                  <a:pt x="4996095" y="1862526"/>
                </a:lnTo>
                <a:lnTo>
                  <a:pt x="4992536" y="1907481"/>
                </a:lnTo>
                <a:lnTo>
                  <a:pt x="4982069" y="1950940"/>
                </a:lnTo>
                <a:lnTo>
                  <a:pt x="4965012" y="1992118"/>
                </a:lnTo>
                <a:lnTo>
                  <a:pt x="4941684" y="2030249"/>
                </a:lnTo>
                <a:lnTo>
                  <a:pt x="4912401" y="2064566"/>
                </a:lnTo>
                <a:lnTo>
                  <a:pt x="4878085" y="2093848"/>
                </a:lnTo>
                <a:lnTo>
                  <a:pt x="4839954" y="2117176"/>
                </a:lnTo>
                <a:lnTo>
                  <a:pt x="4798775" y="2134233"/>
                </a:lnTo>
                <a:lnTo>
                  <a:pt x="4755317" y="2144701"/>
                </a:lnTo>
                <a:lnTo>
                  <a:pt x="4710354" y="2148260"/>
                </a:lnTo>
                <a:close/>
              </a:path>
            </a:pathLst>
          </a:custGeom>
          <a:solidFill>
            <a:srgbClr val="00A1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2441001" y="6045000"/>
            <a:ext cx="4315460" cy="1587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100"/>
              </a:spcBef>
            </a:pPr>
            <a:r>
              <a:rPr sz="2200" spc="-10" dirty="0">
                <a:solidFill>
                  <a:srgbClr val="F4F4F4"/>
                </a:solidFill>
                <a:latin typeface="Trebuchet MS"/>
                <a:cs typeface="Trebuchet MS"/>
              </a:rPr>
              <a:t>ACFPs</a:t>
            </a:r>
            <a:r>
              <a:rPr sz="2200" spc="-85" dirty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F4F4F4"/>
                </a:solidFill>
                <a:latin typeface="Trebuchet MS"/>
                <a:cs typeface="Trebuchet MS"/>
              </a:rPr>
              <a:t>had</a:t>
            </a:r>
            <a:r>
              <a:rPr sz="2200" spc="-85" dirty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F4F4F4"/>
                </a:solidFill>
                <a:latin typeface="Trebuchet MS"/>
                <a:cs typeface="Trebuchet MS"/>
              </a:rPr>
              <a:t>a</a:t>
            </a:r>
            <a:r>
              <a:rPr sz="2200" spc="-85" dirty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F4F4F4"/>
                </a:solidFill>
                <a:latin typeface="Trebuchet MS"/>
                <a:cs typeface="Trebuchet MS"/>
              </a:rPr>
              <a:t>large</a:t>
            </a:r>
            <a:r>
              <a:rPr sz="2200" spc="-85" dirty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4F4F4"/>
                </a:solidFill>
                <a:latin typeface="Trebuchet MS"/>
                <a:cs typeface="Trebuchet MS"/>
              </a:rPr>
              <a:t>specific</a:t>
            </a:r>
            <a:r>
              <a:rPr sz="2200" spc="-85" dirty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F4F4F4"/>
                </a:solidFill>
                <a:latin typeface="Trebuchet MS"/>
                <a:cs typeface="Trebuchet MS"/>
              </a:rPr>
              <a:t>surface </a:t>
            </a:r>
            <a:r>
              <a:rPr sz="2200" spc="-645" dirty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F4F4F4"/>
                </a:solidFill>
                <a:latin typeface="Trebuchet MS"/>
                <a:cs typeface="Trebuchet MS"/>
              </a:rPr>
              <a:t>area </a:t>
            </a:r>
            <a:r>
              <a:rPr sz="2200" spc="-20" dirty="0">
                <a:solidFill>
                  <a:srgbClr val="F4F4F4"/>
                </a:solidFill>
                <a:latin typeface="Trebuchet MS"/>
                <a:cs typeface="Trebuchet MS"/>
              </a:rPr>
              <a:t>(808-1106 </a:t>
            </a:r>
            <a:r>
              <a:rPr sz="2200" spc="-30" dirty="0">
                <a:solidFill>
                  <a:srgbClr val="F4F4F4"/>
                </a:solidFill>
                <a:latin typeface="Trebuchet MS"/>
                <a:cs typeface="Trebuchet MS"/>
              </a:rPr>
              <a:t>m²/g) </a:t>
            </a:r>
            <a:r>
              <a:rPr sz="2200" spc="65" dirty="0">
                <a:solidFill>
                  <a:srgbClr val="F4F4F4"/>
                </a:solidFill>
                <a:latin typeface="Trebuchet MS"/>
                <a:cs typeface="Trebuchet MS"/>
              </a:rPr>
              <a:t>and </a:t>
            </a:r>
            <a:r>
              <a:rPr sz="2200" spc="45" dirty="0">
                <a:solidFill>
                  <a:srgbClr val="F4F4F4"/>
                </a:solidFill>
                <a:latin typeface="Trebuchet MS"/>
                <a:cs typeface="Trebuchet MS"/>
              </a:rPr>
              <a:t>high </a:t>
            </a:r>
            <a:r>
              <a:rPr sz="2200" spc="50" dirty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F4F4F4"/>
                </a:solidFill>
                <a:latin typeface="Trebuchet MS"/>
                <a:cs typeface="Trebuchet MS"/>
              </a:rPr>
              <a:t>electrical </a:t>
            </a:r>
            <a:r>
              <a:rPr sz="2200" spc="5" dirty="0">
                <a:solidFill>
                  <a:srgbClr val="F4F4F4"/>
                </a:solidFill>
                <a:latin typeface="Trebuchet MS"/>
                <a:cs typeface="Trebuchet MS"/>
              </a:rPr>
              <a:t>conductivity </a:t>
            </a:r>
            <a:r>
              <a:rPr sz="2200" spc="-45" dirty="0">
                <a:solidFill>
                  <a:srgbClr val="F4F4F4"/>
                </a:solidFill>
                <a:latin typeface="Trebuchet MS"/>
                <a:cs typeface="Trebuchet MS"/>
              </a:rPr>
              <a:t>(1640-1786 </a:t>
            </a:r>
            <a:r>
              <a:rPr sz="2200" spc="-650" dirty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sz="2200" spc="-40" dirty="0">
                <a:solidFill>
                  <a:srgbClr val="F4F4F4"/>
                </a:solidFill>
                <a:latin typeface="Trebuchet MS"/>
                <a:cs typeface="Trebuchet MS"/>
              </a:rPr>
              <a:t>S/m).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7032715" y="9267180"/>
            <a:ext cx="23939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65" dirty="0">
                <a:latin typeface="Trebuchet MS"/>
                <a:cs typeface="Trebuchet MS"/>
              </a:rPr>
              <a:t>1</a:t>
            </a:r>
            <a:r>
              <a:rPr sz="1700" spc="55" dirty="0">
                <a:latin typeface="Trebuchet MS"/>
                <a:cs typeface="Trebuchet MS"/>
              </a:rPr>
              <a:t>0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xfrm>
            <a:off x="665480" y="386790"/>
            <a:ext cx="8100695" cy="8921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650" b="1" spc="-315" dirty="0">
                <a:solidFill>
                  <a:srgbClr val="000000"/>
                </a:solidFill>
                <a:latin typeface="Tahoma"/>
                <a:cs typeface="Tahoma"/>
              </a:rPr>
              <a:t>R</a:t>
            </a:r>
            <a:r>
              <a:rPr sz="5650" b="1" spc="-35" dirty="0">
                <a:solidFill>
                  <a:srgbClr val="000000"/>
                </a:solidFill>
                <a:latin typeface="Tahoma"/>
                <a:cs typeface="Tahoma"/>
              </a:rPr>
              <a:t>e</a:t>
            </a:r>
            <a:r>
              <a:rPr sz="5650" b="1" spc="-90" dirty="0">
                <a:solidFill>
                  <a:srgbClr val="000000"/>
                </a:solidFill>
                <a:latin typeface="Tahoma"/>
                <a:cs typeface="Tahoma"/>
              </a:rPr>
              <a:t>s</a:t>
            </a:r>
            <a:r>
              <a:rPr sz="5650" b="1" spc="-80" dirty="0">
                <a:solidFill>
                  <a:srgbClr val="000000"/>
                </a:solidFill>
                <a:latin typeface="Tahoma"/>
                <a:cs typeface="Tahoma"/>
              </a:rPr>
              <a:t>u</a:t>
            </a:r>
            <a:r>
              <a:rPr sz="5650" b="1" spc="50" dirty="0">
                <a:solidFill>
                  <a:srgbClr val="000000"/>
                </a:solidFill>
                <a:latin typeface="Tahoma"/>
                <a:cs typeface="Tahoma"/>
              </a:rPr>
              <a:t>l</a:t>
            </a:r>
            <a:r>
              <a:rPr sz="5650" b="1" spc="25" dirty="0">
                <a:solidFill>
                  <a:srgbClr val="000000"/>
                </a:solidFill>
                <a:latin typeface="Tahoma"/>
                <a:cs typeface="Tahoma"/>
              </a:rPr>
              <a:t>t</a:t>
            </a:r>
            <a:r>
              <a:rPr sz="5650" b="1" spc="-85" dirty="0">
                <a:solidFill>
                  <a:srgbClr val="000000"/>
                </a:solidFill>
                <a:latin typeface="Tahoma"/>
                <a:cs typeface="Tahoma"/>
              </a:rPr>
              <a:t>s</a:t>
            </a:r>
            <a:r>
              <a:rPr sz="5650" b="1" spc="-31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5650" b="1" spc="-160" dirty="0">
                <a:solidFill>
                  <a:srgbClr val="000000"/>
                </a:solidFill>
                <a:latin typeface="Tahoma"/>
                <a:cs typeface="Tahoma"/>
              </a:rPr>
              <a:t>a</a:t>
            </a:r>
            <a:r>
              <a:rPr sz="5650" b="1" spc="-35" dirty="0">
                <a:solidFill>
                  <a:srgbClr val="000000"/>
                </a:solidFill>
                <a:latin typeface="Tahoma"/>
                <a:cs typeface="Tahoma"/>
              </a:rPr>
              <a:t>n</a:t>
            </a:r>
            <a:r>
              <a:rPr sz="5650" b="1" spc="110" dirty="0">
                <a:solidFill>
                  <a:srgbClr val="000000"/>
                </a:solidFill>
                <a:latin typeface="Tahoma"/>
                <a:cs typeface="Tahoma"/>
              </a:rPr>
              <a:t>d</a:t>
            </a:r>
            <a:r>
              <a:rPr sz="5650" b="1" spc="-31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5650" b="1" spc="55" dirty="0">
                <a:solidFill>
                  <a:srgbClr val="000000"/>
                </a:solidFill>
                <a:latin typeface="Tahoma"/>
                <a:cs typeface="Tahoma"/>
              </a:rPr>
              <a:t>D</a:t>
            </a:r>
            <a:r>
              <a:rPr sz="5650" b="1" spc="-65" dirty="0">
                <a:solidFill>
                  <a:srgbClr val="000000"/>
                </a:solidFill>
                <a:latin typeface="Tahoma"/>
                <a:cs typeface="Tahoma"/>
              </a:rPr>
              <a:t>i</a:t>
            </a:r>
            <a:r>
              <a:rPr sz="5650" b="1" spc="-90" dirty="0">
                <a:solidFill>
                  <a:srgbClr val="000000"/>
                </a:solidFill>
                <a:latin typeface="Tahoma"/>
                <a:cs typeface="Tahoma"/>
              </a:rPr>
              <a:t>s</a:t>
            </a:r>
            <a:r>
              <a:rPr sz="5650" b="1" spc="170" dirty="0">
                <a:solidFill>
                  <a:srgbClr val="000000"/>
                </a:solidFill>
                <a:latin typeface="Tahoma"/>
                <a:cs typeface="Tahoma"/>
              </a:rPr>
              <a:t>c</a:t>
            </a:r>
            <a:r>
              <a:rPr sz="5650" b="1" spc="-80" dirty="0">
                <a:solidFill>
                  <a:srgbClr val="000000"/>
                </a:solidFill>
                <a:latin typeface="Tahoma"/>
                <a:cs typeface="Tahoma"/>
              </a:rPr>
              <a:t>u</a:t>
            </a:r>
            <a:r>
              <a:rPr sz="5650" b="1" spc="-90" dirty="0">
                <a:solidFill>
                  <a:srgbClr val="000000"/>
                </a:solidFill>
                <a:latin typeface="Tahoma"/>
                <a:cs typeface="Tahoma"/>
              </a:rPr>
              <a:t>ss</a:t>
            </a:r>
            <a:r>
              <a:rPr sz="5650" b="1" spc="-65" dirty="0">
                <a:solidFill>
                  <a:srgbClr val="000000"/>
                </a:solidFill>
                <a:latin typeface="Tahoma"/>
                <a:cs typeface="Tahoma"/>
              </a:rPr>
              <a:t>i</a:t>
            </a:r>
            <a:r>
              <a:rPr sz="5650" b="1" spc="65" dirty="0">
                <a:solidFill>
                  <a:srgbClr val="000000"/>
                </a:solidFill>
                <a:latin typeface="Tahoma"/>
                <a:cs typeface="Tahoma"/>
              </a:rPr>
              <a:t>o</a:t>
            </a:r>
            <a:r>
              <a:rPr sz="5650" b="1" spc="-30" dirty="0">
                <a:solidFill>
                  <a:srgbClr val="000000"/>
                </a:solidFill>
                <a:latin typeface="Tahoma"/>
                <a:cs typeface="Tahoma"/>
              </a:rPr>
              <a:t>n</a:t>
            </a:r>
            <a:endParaRPr sz="5650">
              <a:latin typeface="Tahoma"/>
              <a:cs typeface="Tahom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06328" y="3359678"/>
            <a:ext cx="3549650" cy="1944370"/>
          </a:xfrm>
          <a:prstGeom prst="rect">
            <a:avLst/>
          </a:prstGeom>
          <a:solidFill>
            <a:srgbClr val="F1EF12"/>
          </a:solidFill>
        </p:spPr>
        <p:txBody>
          <a:bodyPr vert="horz" wrap="square" lIns="0" tIns="195580" rIns="0" bIns="0" rtlCol="0">
            <a:spAutoFit/>
          </a:bodyPr>
          <a:lstStyle/>
          <a:p>
            <a:pPr marL="235585" marR="227965" algn="ctr">
              <a:lnSpc>
                <a:spcPct val="113999"/>
              </a:lnSpc>
              <a:spcBef>
                <a:spcPts val="1540"/>
              </a:spcBef>
            </a:pPr>
            <a:r>
              <a:rPr sz="1700" spc="5" dirty="0">
                <a:latin typeface="Trebuchet MS"/>
                <a:cs typeface="Trebuchet MS"/>
              </a:rPr>
              <a:t>ACFPs </a:t>
            </a:r>
            <a:r>
              <a:rPr sz="1700" spc="45" dirty="0">
                <a:latin typeface="Trebuchet MS"/>
                <a:cs typeface="Trebuchet MS"/>
              </a:rPr>
              <a:t>showed </a:t>
            </a:r>
            <a:r>
              <a:rPr sz="1700" spc="-5" dirty="0">
                <a:latin typeface="Trebuchet MS"/>
                <a:cs typeface="Trebuchet MS"/>
              </a:rPr>
              <a:t>flexible </a:t>
            </a:r>
            <a:r>
              <a:rPr sz="1700" dirty="0">
                <a:latin typeface="Trebuchet MS"/>
                <a:cs typeface="Trebuchet MS"/>
              </a:rPr>
              <a:t> </a:t>
            </a:r>
            <a:r>
              <a:rPr sz="1700" spc="10" dirty="0">
                <a:latin typeface="Trebuchet MS"/>
                <a:cs typeface="Trebuchet MS"/>
              </a:rPr>
              <a:t>mechanical </a:t>
            </a:r>
            <a:r>
              <a:rPr sz="1700" spc="5" dirty="0">
                <a:latin typeface="Trebuchet MS"/>
                <a:cs typeface="Trebuchet MS"/>
              </a:rPr>
              <a:t>properties, </a:t>
            </a:r>
            <a:r>
              <a:rPr sz="1700" spc="30" dirty="0">
                <a:latin typeface="Trebuchet MS"/>
                <a:cs typeface="Trebuchet MS"/>
              </a:rPr>
              <a:t>High </a:t>
            </a:r>
            <a:r>
              <a:rPr sz="1700" spc="35" dirty="0">
                <a:latin typeface="Trebuchet MS"/>
                <a:cs typeface="Trebuchet MS"/>
              </a:rPr>
              <a:t> </a:t>
            </a:r>
            <a:r>
              <a:rPr sz="1700" spc="-45" dirty="0">
                <a:latin typeface="Trebuchet MS"/>
                <a:cs typeface="Trebuchet MS"/>
              </a:rPr>
              <a:t>t</a:t>
            </a:r>
            <a:r>
              <a:rPr sz="1700" dirty="0">
                <a:latin typeface="Trebuchet MS"/>
                <a:cs typeface="Trebuchet MS"/>
              </a:rPr>
              <a:t>e</a:t>
            </a:r>
            <a:r>
              <a:rPr sz="1700" spc="50" dirty="0">
                <a:latin typeface="Trebuchet MS"/>
                <a:cs typeface="Trebuchet MS"/>
              </a:rPr>
              <a:t>n</a:t>
            </a:r>
            <a:r>
              <a:rPr sz="1700" spc="114" dirty="0">
                <a:latin typeface="Trebuchet MS"/>
                <a:cs typeface="Trebuchet MS"/>
              </a:rPr>
              <a:t>s</a:t>
            </a:r>
            <a:r>
              <a:rPr sz="1700" spc="-15" dirty="0">
                <a:latin typeface="Trebuchet MS"/>
                <a:cs typeface="Trebuchet MS"/>
              </a:rPr>
              <a:t>i</a:t>
            </a:r>
            <a:r>
              <a:rPr sz="1700" spc="-5" dirty="0">
                <a:latin typeface="Trebuchet MS"/>
                <a:cs typeface="Trebuchet MS"/>
              </a:rPr>
              <a:t>l</a:t>
            </a:r>
            <a:r>
              <a:rPr sz="1700" spc="5" dirty="0">
                <a:latin typeface="Trebuchet MS"/>
                <a:cs typeface="Trebuchet MS"/>
              </a:rPr>
              <a:t>e</a:t>
            </a:r>
            <a:r>
              <a:rPr sz="1700" spc="-90" dirty="0">
                <a:latin typeface="Trebuchet MS"/>
                <a:cs typeface="Trebuchet MS"/>
              </a:rPr>
              <a:t> </a:t>
            </a:r>
            <a:r>
              <a:rPr sz="1700" spc="114" dirty="0">
                <a:latin typeface="Trebuchet MS"/>
                <a:cs typeface="Trebuchet MS"/>
              </a:rPr>
              <a:t>s</a:t>
            </a:r>
            <a:r>
              <a:rPr sz="1700" spc="-45" dirty="0">
                <a:latin typeface="Trebuchet MS"/>
                <a:cs typeface="Trebuchet MS"/>
              </a:rPr>
              <a:t>t</a:t>
            </a:r>
            <a:r>
              <a:rPr sz="1700" dirty="0">
                <a:latin typeface="Trebuchet MS"/>
                <a:cs typeface="Trebuchet MS"/>
              </a:rPr>
              <a:t>re</a:t>
            </a:r>
            <a:r>
              <a:rPr sz="1700" spc="50" dirty="0">
                <a:latin typeface="Trebuchet MS"/>
                <a:cs typeface="Trebuchet MS"/>
              </a:rPr>
              <a:t>ng</a:t>
            </a:r>
            <a:r>
              <a:rPr sz="1700" spc="-45" dirty="0">
                <a:latin typeface="Trebuchet MS"/>
                <a:cs typeface="Trebuchet MS"/>
              </a:rPr>
              <a:t>t</a:t>
            </a:r>
            <a:r>
              <a:rPr sz="1700" spc="55" dirty="0">
                <a:latin typeface="Trebuchet MS"/>
                <a:cs typeface="Trebuchet MS"/>
              </a:rPr>
              <a:t>h</a:t>
            </a:r>
            <a:r>
              <a:rPr sz="1700" spc="-90" dirty="0">
                <a:latin typeface="Trebuchet MS"/>
                <a:cs typeface="Trebuchet MS"/>
              </a:rPr>
              <a:t> </a:t>
            </a:r>
            <a:r>
              <a:rPr sz="1700" spc="-80" dirty="0">
                <a:latin typeface="Trebuchet MS"/>
                <a:cs typeface="Trebuchet MS"/>
              </a:rPr>
              <a:t>(</a:t>
            </a:r>
            <a:r>
              <a:rPr sz="1700" spc="45" dirty="0">
                <a:latin typeface="Trebuchet MS"/>
                <a:cs typeface="Trebuchet MS"/>
              </a:rPr>
              <a:t>u</a:t>
            </a:r>
            <a:r>
              <a:rPr sz="1700" spc="65" dirty="0">
                <a:latin typeface="Trebuchet MS"/>
                <a:cs typeface="Trebuchet MS"/>
              </a:rPr>
              <a:t>p</a:t>
            </a:r>
            <a:r>
              <a:rPr sz="1700" spc="-90" dirty="0">
                <a:latin typeface="Trebuchet MS"/>
                <a:cs typeface="Trebuchet MS"/>
              </a:rPr>
              <a:t> </a:t>
            </a:r>
            <a:r>
              <a:rPr sz="1700" spc="-45" dirty="0">
                <a:latin typeface="Trebuchet MS"/>
                <a:cs typeface="Trebuchet MS"/>
              </a:rPr>
              <a:t>t</a:t>
            </a:r>
            <a:r>
              <a:rPr sz="1700" spc="80" dirty="0">
                <a:latin typeface="Trebuchet MS"/>
                <a:cs typeface="Trebuchet MS"/>
              </a:rPr>
              <a:t>o</a:t>
            </a:r>
            <a:r>
              <a:rPr sz="1700" spc="-90" dirty="0">
                <a:latin typeface="Trebuchet MS"/>
                <a:cs typeface="Trebuchet MS"/>
              </a:rPr>
              <a:t> </a:t>
            </a:r>
            <a:r>
              <a:rPr sz="1700" spc="35" dirty="0">
                <a:latin typeface="Trebuchet MS"/>
                <a:cs typeface="Trebuchet MS"/>
              </a:rPr>
              <a:t>6</a:t>
            </a:r>
            <a:r>
              <a:rPr sz="1700" spc="-225" dirty="0">
                <a:latin typeface="Trebuchet MS"/>
                <a:cs typeface="Trebuchet MS"/>
              </a:rPr>
              <a:t>.</a:t>
            </a:r>
            <a:r>
              <a:rPr sz="1700" spc="40" dirty="0">
                <a:latin typeface="Trebuchet MS"/>
                <a:cs typeface="Trebuchet MS"/>
              </a:rPr>
              <a:t>4</a:t>
            </a:r>
            <a:r>
              <a:rPr sz="1700" spc="-90" dirty="0">
                <a:latin typeface="Trebuchet MS"/>
                <a:cs typeface="Trebuchet MS"/>
              </a:rPr>
              <a:t> </a:t>
            </a:r>
            <a:r>
              <a:rPr sz="1700" spc="114" dirty="0">
                <a:latin typeface="Trebuchet MS"/>
                <a:cs typeface="Trebuchet MS"/>
              </a:rPr>
              <a:t>M</a:t>
            </a:r>
            <a:r>
              <a:rPr sz="1700" spc="50" dirty="0">
                <a:latin typeface="Trebuchet MS"/>
                <a:cs typeface="Trebuchet MS"/>
              </a:rPr>
              <a:t>P</a:t>
            </a:r>
            <a:r>
              <a:rPr sz="1700" spc="30" dirty="0">
                <a:latin typeface="Trebuchet MS"/>
                <a:cs typeface="Trebuchet MS"/>
              </a:rPr>
              <a:t>a</a:t>
            </a:r>
            <a:r>
              <a:rPr sz="1700" spc="-65" dirty="0">
                <a:latin typeface="Trebuchet MS"/>
                <a:cs typeface="Trebuchet MS"/>
              </a:rPr>
              <a:t>)  </a:t>
            </a:r>
            <a:r>
              <a:rPr sz="1700" spc="50" dirty="0">
                <a:latin typeface="Trebuchet MS"/>
                <a:cs typeface="Trebuchet MS"/>
              </a:rPr>
              <a:t>and </a:t>
            </a:r>
            <a:r>
              <a:rPr sz="1700" spc="65" dirty="0">
                <a:latin typeface="Trebuchet MS"/>
                <a:cs typeface="Trebuchet MS"/>
              </a:rPr>
              <a:t>Young's </a:t>
            </a:r>
            <a:r>
              <a:rPr sz="1700" spc="50" dirty="0">
                <a:latin typeface="Trebuchet MS"/>
                <a:cs typeface="Trebuchet MS"/>
              </a:rPr>
              <a:t>modulus </a:t>
            </a:r>
            <a:r>
              <a:rPr sz="1700" spc="10" dirty="0">
                <a:latin typeface="Trebuchet MS"/>
                <a:cs typeface="Trebuchet MS"/>
              </a:rPr>
              <a:t>(up </a:t>
            </a:r>
            <a:r>
              <a:rPr sz="1700" spc="15" dirty="0">
                <a:latin typeface="Trebuchet MS"/>
                <a:cs typeface="Trebuchet MS"/>
              </a:rPr>
              <a:t>to </a:t>
            </a:r>
            <a:r>
              <a:rPr sz="1700" spc="20" dirty="0">
                <a:latin typeface="Trebuchet MS"/>
                <a:cs typeface="Trebuchet MS"/>
              </a:rPr>
              <a:t> </a:t>
            </a:r>
            <a:r>
              <a:rPr sz="1700" spc="-135" dirty="0">
                <a:latin typeface="Trebuchet MS"/>
                <a:cs typeface="Trebuchet MS"/>
              </a:rPr>
              <a:t>11</a:t>
            </a:r>
            <a:r>
              <a:rPr sz="1700" spc="65" dirty="0">
                <a:latin typeface="Trebuchet MS"/>
                <a:cs typeface="Trebuchet MS"/>
              </a:rPr>
              <a:t>8</a:t>
            </a:r>
            <a:r>
              <a:rPr sz="1700" spc="-10" dirty="0">
                <a:latin typeface="Trebuchet MS"/>
                <a:cs typeface="Trebuchet MS"/>
              </a:rPr>
              <a:t>5</a:t>
            </a:r>
            <a:r>
              <a:rPr sz="1700" spc="-90" dirty="0">
                <a:latin typeface="Trebuchet MS"/>
                <a:cs typeface="Trebuchet MS"/>
              </a:rPr>
              <a:t> </a:t>
            </a:r>
            <a:r>
              <a:rPr sz="1700" spc="114" dirty="0">
                <a:latin typeface="Trebuchet MS"/>
                <a:cs typeface="Trebuchet MS"/>
              </a:rPr>
              <a:t>M</a:t>
            </a:r>
            <a:r>
              <a:rPr sz="1700" spc="50" dirty="0">
                <a:latin typeface="Trebuchet MS"/>
                <a:cs typeface="Trebuchet MS"/>
              </a:rPr>
              <a:t>P</a:t>
            </a:r>
            <a:r>
              <a:rPr sz="1700" spc="30" dirty="0">
                <a:latin typeface="Trebuchet MS"/>
                <a:cs typeface="Trebuchet MS"/>
              </a:rPr>
              <a:t>a</a:t>
            </a:r>
            <a:r>
              <a:rPr sz="1700" spc="-75" dirty="0">
                <a:latin typeface="Trebuchet MS"/>
                <a:cs typeface="Trebuchet MS"/>
              </a:rPr>
              <a:t>)</a:t>
            </a:r>
            <a:endParaRPr sz="1700">
              <a:latin typeface="Trebuchet MS"/>
              <a:cs typeface="Trebuchet MS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3757653" y="4272996"/>
            <a:ext cx="8512175" cy="2620645"/>
            <a:chOff x="3757653" y="4272996"/>
            <a:chExt cx="8512175" cy="2620645"/>
          </a:xfrm>
        </p:grpSpPr>
        <p:sp>
          <p:nvSpPr>
            <p:cNvPr id="44" name="object 44"/>
            <p:cNvSpPr/>
            <p:nvPr/>
          </p:nvSpPr>
          <p:spPr>
            <a:xfrm>
              <a:off x="3843129" y="4317797"/>
              <a:ext cx="528955" cy="12065"/>
            </a:xfrm>
            <a:custGeom>
              <a:avLst/>
              <a:gdLst/>
              <a:ahLst/>
              <a:cxnLst/>
              <a:rect l="l" t="t" r="r" b="b"/>
              <a:pathLst>
                <a:path w="528954" h="12064">
                  <a:moveTo>
                    <a:pt x="528841" y="0"/>
                  </a:moveTo>
                  <a:lnTo>
                    <a:pt x="0" y="11986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57653" y="4272996"/>
              <a:ext cx="86463" cy="114221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0193937" y="5083244"/>
              <a:ext cx="2007870" cy="1748789"/>
            </a:xfrm>
            <a:custGeom>
              <a:avLst/>
              <a:gdLst/>
              <a:ahLst/>
              <a:cxnLst/>
              <a:rect l="l" t="t" r="r" b="b"/>
              <a:pathLst>
                <a:path w="2007870" h="1748790">
                  <a:moveTo>
                    <a:pt x="0" y="0"/>
                  </a:moveTo>
                  <a:lnTo>
                    <a:pt x="2007538" y="1748516"/>
                  </a:lnTo>
                </a:path>
              </a:pathLst>
            </a:custGeom>
            <a:ln w="285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69812" y="6794534"/>
              <a:ext cx="99913" cy="98515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9188298" y="5048615"/>
              <a:ext cx="14604" cy="1714500"/>
            </a:xfrm>
            <a:custGeom>
              <a:avLst/>
              <a:gdLst/>
              <a:ahLst/>
              <a:cxnLst/>
              <a:rect l="l" t="t" r="r" b="b"/>
              <a:pathLst>
                <a:path w="14604" h="1714500">
                  <a:moveTo>
                    <a:pt x="0" y="0"/>
                  </a:moveTo>
                  <a:lnTo>
                    <a:pt x="14129" y="1714439"/>
                  </a:lnTo>
                </a:path>
              </a:pathLst>
            </a:custGeom>
            <a:ln w="381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144651" y="6686314"/>
              <a:ext cx="114300" cy="76835"/>
            </a:xfrm>
            <a:custGeom>
              <a:avLst/>
              <a:gdLst/>
              <a:ahLst/>
              <a:cxnLst/>
              <a:rect l="l" t="t" r="r" b="b"/>
              <a:pathLst>
                <a:path w="114300" h="76834">
                  <a:moveTo>
                    <a:pt x="114296" y="0"/>
                  </a:moveTo>
                  <a:lnTo>
                    <a:pt x="57776" y="76740"/>
                  </a:lnTo>
                  <a:lnTo>
                    <a:pt x="0" y="941"/>
                  </a:lnTo>
                </a:path>
              </a:pathLst>
            </a:custGeom>
            <a:ln w="381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164989" y="4298458"/>
              <a:ext cx="3261995" cy="1837055"/>
            </a:xfrm>
            <a:custGeom>
              <a:avLst/>
              <a:gdLst/>
              <a:ahLst/>
              <a:cxnLst/>
              <a:rect l="l" t="t" r="r" b="b"/>
              <a:pathLst>
                <a:path w="3261995" h="1837054">
                  <a:moveTo>
                    <a:pt x="3261667" y="0"/>
                  </a:moveTo>
                  <a:lnTo>
                    <a:pt x="0" y="1836890"/>
                  </a:lnTo>
                </a:path>
              </a:pathLst>
            </a:custGeom>
            <a:ln w="381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164989" y="6048135"/>
              <a:ext cx="94615" cy="99695"/>
            </a:xfrm>
            <a:custGeom>
              <a:avLst/>
              <a:gdLst/>
              <a:ahLst/>
              <a:cxnLst/>
              <a:rect l="l" t="t" r="r" b="b"/>
              <a:pathLst>
                <a:path w="94614" h="99695">
                  <a:moveTo>
                    <a:pt x="94483" y="99592"/>
                  </a:moveTo>
                  <a:lnTo>
                    <a:pt x="0" y="87213"/>
                  </a:lnTo>
                  <a:lnTo>
                    <a:pt x="38395" y="0"/>
                  </a:lnTo>
                </a:path>
              </a:pathLst>
            </a:custGeom>
            <a:ln w="381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944220" y="5048470"/>
              <a:ext cx="2059305" cy="1619250"/>
            </a:xfrm>
            <a:custGeom>
              <a:avLst/>
              <a:gdLst/>
              <a:ahLst/>
              <a:cxnLst/>
              <a:rect l="l" t="t" r="r" b="b"/>
              <a:pathLst>
                <a:path w="2059304" h="1619250">
                  <a:moveTo>
                    <a:pt x="2059073" y="0"/>
                  </a:moveTo>
                  <a:lnTo>
                    <a:pt x="0" y="1619151"/>
                  </a:lnTo>
                </a:path>
              </a:pathLst>
            </a:custGeom>
            <a:ln w="38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944220" y="6575612"/>
              <a:ext cx="95250" cy="92075"/>
            </a:xfrm>
            <a:custGeom>
              <a:avLst/>
              <a:gdLst/>
              <a:ahLst/>
              <a:cxnLst/>
              <a:rect l="l" t="t" r="r" b="b"/>
              <a:pathLst>
                <a:path w="95250" h="92075">
                  <a:moveTo>
                    <a:pt x="95204" y="89848"/>
                  </a:moveTo>
                  <a:lnTo>
                    <a:pt x="0" y="92009"/>
                  </a:lnTo>
                  <a:lnTo>
                    <a:pt x="24552" y="0"/>
                  </a:lnTo>
                </a:path>
              </a:pathLst>
            </a:custGeom>
            <a:ln w="380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4" name="Audio 53">
            <a:hlinkClick r:id="" action="ppaction://media"/>
            <a:extLst>
              <a:ext uri="{FF2B5EF4-FFF2-40B4-BE49-F238E27FC236}">
                <a16:creationId xmlns:a16="http://schemas.microsoft.com/office/drawing/2014/main" id="{2246543E-1030-5E2B-BD91-14F47AD835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930"/>
    </mc:Choice>
    <mc:Fallback>
      <p:transition spd="slow" advTm="679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077993"/>
            <a:ext cx="6195695" cy="4209415"/>
            <a:chOff x="0" y="6077993"/>
            <a:chExt cx="6195695" cy="4209415"/>
          </a:xfrm>
        </p:grpSpPr>
        <p:sp>
          <p:nvSpPr>
            <p:cNvPr id="3" name="object 3"/>
            <p:cNvSpPr/>
            <p:nvPr/>
          </p:nvSpPr>
          <p:spPr>
            <a:xfrm>
              <a:off x="0" y="6077993"/>
              <a:ext cx="2820670" cy="4209415"/>
            </a:xfrm>
            <a:custGeom>
              <a:avLst/>
              <a:gdLst/>
              <a:ahLst/>
              <a:cxnLst/>
              <a:rect l="l" t="t" r="r" b="b"/>
              <a:pathLst>
                <a:path w="2820670" h="4209415">
                  <a:moveTo>
                    <a:pt x="1986088" y="4209006"/>
                  </a:moveTo>
                  <a:lnTo>
                    <a:pt x="0" y="4209006"/>
                  </a:lnTo>
                  <a:lnTo>
                    <a:pt x="0" y="0"/>
                  </a:lnTo>
                  <a:lnTo>
                    <a:pt x="1224307" y="0"/>
                  </a:lnTo>
                  <a:lnTo>
                    <a:pt x="2820331" y="2764038"/>
                  </a:lnTo>
                  <a:lnTo>
                    <a:pt x="1986088" y="4209006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71665" y="7004491"/>
              <a:ext cx="3034665" cy="2628265"/>
            </a:xfrm>
            <a:custGeom>
              <a:avLst/>
              <a:gdLst/>
              <a:ahLst/>
              <a:cxnLst/>
              <a:rect l="l" t="t" r="r" b="b"/>
              <a:pathLst>
                <a:path w="3034665" h="2628265">
                  <a:moveTo>
                    <a:pt x="2275923" y="2627916"/>
                  </a:moveTo>
                  <a:lnTo>
                    <a:pt x="758605" y="2627916"/>
                  </a:lnTo>
                  <a:lnTo>
                    <a:pt x="0" y="1313958"/>
                  </a:lnTo>
                  <a:lnTo>
                    <a:pt x="758605" y="0"/>
                  </a:lnTo>
                  <a:lnTo>
                    <a:pt x="2275816" y="0"/>
                  </a:lnTo>
                  <a:lnTo>
                    <a:pt x="3034528" y="1313958"/>
                  </a:lnTo>
                  <a:lnTo>
                    <a:pt x="2275923" y="2627916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053491" y="8956750"/>
              <a:ext cx="2141855" cy="1330325"/>
            </a:xfrm>
            <a:custGeom>
              <a:avLst/>
              <a:gdLst/>
              <a:ahLst/>
              <a:cxnLst/>
              <a:rect l="l" t="t" r="r" b="b"/>
              <a:pathLst>
                <a:path w="2141854" h="1330325">
                  <a:moveTo>
                    <a:pt x="1908992" y="1330249"/>
                  </a:moveTo>
                  <a:lnTo>
                    <a:pt x="232625" y="1330249"/>
                  </a:lnTo>
                  <a:lnTo>
                    <a:pt x="0" y="927325"/>
                  </a:lnTo>
                  <a:lnTo>
                    <a:pt x="535385" y="0"/>
                  </a:lnTo>
                  <a:lnTo>
                    <a:pt x="1606157" y="0"/>
                  </a:lnTo>
                  <a:lnTo>
                    <a:pt x="2141617" y="927325"/>
                  </a:lnTo>
                  <a:lnTo>
                    <a:pt x="1908992" y="1330249"/>
                  </a:lnTo>
                  <a:close/>
                </a:path>
              </a:pathLst>
            </a:custGeom>
            <a:solidFill>
              <a:srgbClr val="A3E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68117" y="56583"/>
            <a:ext cx="10417054" cy="825817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18982" y="299076"/>
            <a:ext cx="5246370" cy="1610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400" spc="295" dirty="0">
                <a:solidFill>
                  <a:srgbClr val="A3E373"/>
                </a:solidFill>
              </a:rPr>
              <a:t>R</a:t>
            </a:r>
            <a:r>
              <a:rPr sz="10400" spc="-65" dirty="0">
                <a:solidFill>
                  <a:srgbClr val="A3E373"/>
                </a:solidFill>
              </a:rPr>
              <a:t>E</a:t>
            </a:r>
            <a:r>
              <a:rPr sz="10400" spc="815" dirty="0">
                <a:solidFill>
                  <a:srgbClr val="A3E373"/>
                </a:solidFill>
              </a:rPr>
              <a:t>S</a:t>
            </a:r>
            <a:r>
              <a:rPr sz="10400" spc="70" dirty="0">
                <a:solidFill>
                  <a:srgbClr val="A3E373"/>
                </a:solidFill>
              </a:rPr>
              <a:t>U</a:t>
            </a:r>
            <a:r>
              <a:rPr sz="10400" spc="-10" dirty="0">
                <a:solidFill>
                  <a:srgbClr val="A3E373"/>
                </a:solidFill>
              </a:rPr>
              <a:t>L</a:t>
            </a:r>
            <a:r>
              <a:rPr sz="10400" spc="-535" dirty="0">
                <a:solidFill>
                  <a:srgbClr val="A3E373"/>
                </a:solidFill>
              </a:rPr>
              <a:t>T</a:t>
            </a:r>
            <a:r>
              <a:rPr sz="10400" spc="819" dirty="0">
                <a:solidFill>
                  <a:srgbClr val="A3E373"/>
                </a:solidFill>
              </a:rPr>
              <a:t>S</a:t>
            </a:r>
            <a:endParaRPr sz="10400"/>
          </a:p>
        </p:txBody>
      </p:sp>
      <p:sp>
        <p:nvSpPr>
          <p:cNvPr id="8" name="object 8"/>
          <p:cNvSpPr txBox="1"/>
          <p:nvPr/>
        </p:nvSpPr>
        <p:spPr>
          <a:xfrm>
            <a:off x="6642410" y="8268146"/>
            <a:ext cx="10460990" cy="100647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595"/>
              </a:spcBef>
            </a:pPr>
            <a:r>
              <a:rPr sz="2800" spc="80" dirty="0">
                <a:solidFill>
                  <a:srgbClr val="F4F4F4"/>
                </a:solidFill>
                <a:latin typeface="Trebuchet MS"/>
                <a:cs typeface="Trebuchet MS"/>
              </a:rPr>
              <a:t>Square</a:t>
            </a:r>
            <a:r>
              <a:rPr sz="2800" spc="-100" dirty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sz="2800" spc="40" dirty="0">
                <a:solidFill>
                  <a:srgbClr val="F4F4F4"/>
                </a:solidFill>
                <a:latin typeface="Trebuchet MS"/>
                <a:cs typeface="Trebuchet MS"/>
              </a:rPr>
              <a:t>resistance</a:t>
            </a:r>
            <a:r>
              <a:rPr sz="2800" spc="-100" dirty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sz="2800" spc="100" dirty="0">
                <a:solidFill>
                  <a:srgbClr val="F4F4F4"/>
                </a:solidFill>
                <a:latin typeface="Trebuchet MS"/>
                <a:cs typeface="Trebuchet MS"/>
              </a:rPr>
              <a:t>and</a:t>
            </a:r>
            <a:r>
              <a:rPr sz="2800" spc="-100" dirty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sz="2800" spc="-15" dirty="0">
                <a:solidFill>
                  <a:srgbClr val="F4F4F4"/>
                </a:solidFill>
                <a:latin typeface="Trebuchet MS"/>
                <a:cs typeface="Trebuchet MS"/>
              </a:rPr>
              <a:t>electrical</a:t>
            </a:r>
            <a:r>
              <a:rPr sz="2800" spc="-100" dirty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sz="2800" spc="15" dirty="0">
                <a:solidFill>
                  <a:srgbClr val="F4F4F4"/>
                </a:solidFill>
                <a:latin typeface="Trebuchet MS"/>
                <a:cs typeface="Trebuchet MS"/>
              </a:rPr>
              <a:t>conductivity</a:t>
            </a:r>
            <a:r>
              <a:rPr sz="2800" spc="-100" dirty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sz="2800" spc="25" dirty="0">
                <a:solidFill>
                  <a:srgbClr val="F4F4F4"/>
                </a:solidFill>
                <a:latin typeface="Trebuchet MS"/>
                <a:cs typeface="Trebuchet MS"/>
              </a:rPr>
              <a:t>of</a:t>
            </a:r>
            <a:r>
              <a:rPr sz="2800" spc="-100" dirty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sz="2800" spc="65" dirty="0">
                <a:solidFill>
                  <a:srgbClr val="F4F4F4"/>
                </a:solidFill>
                <a:latin typeface="Trebuchet MS"/>
                <a:cs typeface="Trebuchet MS"/>
              </a:rPr>
              <a:t>cellulose-based</a:t>
            </a:r>
            <a:endParaRPr sz="280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  <a:spcBef>
                <a:spcPts val="505"/>
              </a:spcBef>
            </a:pPr>
            <a:r>
              <a:rPr sz="2800" spc="5" dirty="0">
                <a:solidFill>
                  <a:srgbClr val="F4F4F4"/>
                </a:solidFill>
                <a:latin typeface="Trebuchet MS"/>
                <a:cs typeface="Trebuchet MS"/>
              </a:rPr>
              <a:t>ACFPs</a:t>
            </a:r>
            <a:r>
              <a:rPr sz="2800" spc="-114" dirty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sz="2800" spc="-15" dirty="0">
                <a:solidFill>
                  <a:srgbClr val="F4F4F4"/>
                </a:solidFill>
                <a:latin typeface="Trebuchet MS"/>
                <a:cs typeface="Trebuchet MS"/>
              </a:rPr>
              <a:t>with</a:t>
            </a:r>
            <a:r>
              <a:rPr sz="2800" spc="-114" dirty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F4F4F4"/>
                </a:solidFill>
                <a:latin typeface="Trebuchet MS"/>
                <a:cs typeface="Trebuchet MS"/>
              </a:rPr>
              <a:t>different</a:t>
            </a:r>
            <a:r>
              <a:rPr sz="2800" spc="-110" dirty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F4F4F4"/>
                </a:solidFill>
                <a:latin typeface="Trebuchet MS"/>
                <a:cs typeface="Trebuchet MS"/>
              </a:rPr>
              <a:t>CFs</a:t>
            </a:r>
            <a:r>
              <a:rPr sz="2800" spc="-114" dirty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sz="2800" spc="-25" dirty="0">
                <a:solidFill>
                  <a:srgbClr val="F4F4F4"/>
                </a:solidFill>
                <a:latin typeface="Trebuchet MS"/>
                <a:cs typeface="Trebuchet MS"/>
              </a:rPr>
              <a:t>content.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8982" y="9717451"/>
            <a:ext cx="21272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65" dirty="0">
                <a:solidFill>
                  <a:srgbClr val="F4F4F4"/>
                </a:solidFill>
                <a:latin typeface="Trebuchet MS"/>
                <a:cs typeface="Trebuchet MS"/>
              </a:rPr>
              <a:t>1</a:t>
            </a:r>
            <a:r>
              <a:rPr sz="1700" spc="-160" dirty="0">
                <a:solidFill>
                  <a:srgbClr val="F4F4F4"/>
                </a:solidFill>
                <a:latin typeface="Trebuchet MS"/>
                <a:cs typeface="Trebuchet MS"/>
              </a:rPr>
              <a:t>1</a:t>
            </a:r>
            <a:endParaRPr sz="1700">
              <a:latin typeface="Trebuchet MS"/>
              <a:cs typeface="Trebuchet MS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AC441F72-5C23-EF54-1330-A83E6798E7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84"/>
    </mc:Choice>
    <mc:Fallback>
      <p:transition spd="slow" advTm="93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077994"/>
            <a:ext cx="6195695" cy="4209415"/>
            <a:chOff x="0" y="6077994"/>
            <a:chExt cx="6195695" cy="4209415"/>
          </a:xfrm>
        </p:grpSpPr>
        <p:sp>
          <p:nvSpPr>
            <p:cNvPr id="3" name="object 3"/>
            <p:cNvSpPr/>
            <p:nvPr/>
          </p:nvSpPr>
          <p:spPr>
            <a:xfrm>
              <a:off x="0" y="6077994"/>
              <a:ext cx="2820670" cy="4209415"/>
            </a:xfrm>
            <a:custGeom>
              <a:avLst/>
              <a:gdLst/>
              <a:ahLst/>
              <a:cxnLst/>
              <a:rect l="l" t="t" r="r" b="b"/>
              <a:pathLst>
                <a:path w="2820670" h="4209415">
                  <a:moveTo>
                    <a:pt x="1986088" y="4209005"/>
                  </a:moveTo>
                  <a:lnTo>
                    <a:pt x="0" y="4209005"/>
                  </a:lnTo>
                  <a:lnTo>
                    <a:pt x="0" y="0"/>
                  </a:lnTo>
                  <a:lnTo>
                    <a:pt x="1224307" y="0"/>
                  </a:lnTo>
                  <a:lnTo>
                    <a:pt x="2820331" y="2764038"/>
                  </a:lnTo>
                  <a:lnTo>
                    <a:pt x="1986088" y="4209005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71665" y="7004491"/>
              <a:ext cx="3034665" cy="2628265"/>
            </a:xfrm>
            <a:custGeom>
              <a:avLst/>
              <a:gdLst/>
              <a:ahLst/>
              <a:cxnLst/>
              <a:rect l="l" t="t" r="r" b="b"/>
              <a:pathLst>
                <a:path w="3034665" h="2628265">
                  <a:moveTo>
                    <a:pt x="2275923" y="2627916"/>
                  </a:moveTo>
                  <a:lnTo>
                    <a:pt x="758605" y="2627916"/>
                  </a:lnTo>
                  <a:lnTo>
                    <a:pt x="0" y="1313958"/>
                  </a:lnTo>
                  <a:lnTo>
                    <a:pt x="758605" y="0"/>
                  </a:lnTo>
                  <a:lnTo>
                    <a:pt x="2275816" y="0"/>
                  </a:lnTo>
                  <a:lnTo>
                    <a:pt x="3034528" y="1313958"/>
                  </a:lnTo>
                  <a:lnTo>
                    <a:pt x="2275923" y="2627916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053491" y="8956749"/>
              <a:ext cx="2141855" cy="1330325"/>
            </a:xfrm>
            <a:custGeom>
              <a:avLst/>
              <a:gdLst/>
              <a:ahLst/>
              <a:cxnLst/>
              <a:rect l="l" t="t" r="r" b="b"/>
              <a:pathLst>
                <a:path w="2141854" h="1330325">
                  <a:moveTo>
                    <a:pt x="1908992" y="1330249"/>
                  </a:moveTo>
                  <a:lnTo>
                    <a:pt x="232625" y="1330249"/>
                  </a:lnTo>
                  <a:lnTo>
                    <a:pt x="0" y="927325"/>
                  </a:lnTo>
                  <a:lnTo>
                    <a:pt x="535385" y="0"/>
                  </a:lnTo>
                  <a:lnTo>
                    <a:pt x="1606157" y="0"/>
                  </a:lnTo>
                  <a:lnTo>
                    <a:pt x="2141617" y="927325"/>
                  </a:lnTo>
                  <a:lnTo>
                    <a:pt x="1908992" y="1330249"/>
                  </a:lnTo>
                  <a:close/>
                </a:path>
              </a:pathLst>
            </a:custGeom>
            <a:solidFill>
              <a:srgbClr val="A3E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75027" y="403787"/>
            <a:ext cx="10506074" cy="771524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18982" y="299076"/>
            <a:ext cx="5246370" cy="1610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400" spc="295" dirty="0">
                <a:solidFill>
                  <a:srgbClr val="A3E373"/>
                </a:solidFill>
              </a:rPr>
              <a:t>R</a:t>
            </a:r>
            <a:r>
              <a:rPr sz="10400" spc="-65" dirty="0">
                <a:solidFill>
                  <a:srgbClr val="A3E373"/>
                </a:solidFill>
              </a:rPr>
              <a:t>E</a:t>
            </a:r>
            <a:r>
              <a:rPr sz="10400" spc="815" dirty="0">
                <a:solidFill>
                  <a:srgbClr val="A3E373"/>
                </a:solidFill>
              </a:rPr>
              <a:t>S</a:t>
            </a:r>
            <a:r>
              <a:rPr sz="10400" spc="70" dirty="0">
                <a:solidFill>
                  <a:srgbClr val="A3E373"/>
                </a:solidFill>
              </a:rPr>
              <a:t>U</a:t>
            </a:r>
            <a:r>
              <a:rPr sz="10400" spc="-10" dirty="0">
                <a:solidFill>
                  <a:srgbClr val="A3E373"/>
                </a:solidFill>
              </a:rPr>
              <a:t>L</a:t>
            </a:r>
            <a:r>
              <a:rPr sz="10400" spc="-535" dirty="0">
                <a:solidFill>
                  <a:srgbClr val="A3E373"/>
                </a:solidFill>
              </a:rPr>
              <a:t>T</a:t>
            </a:r>
            <a:r>
              <a:rPr sz="10400" spc="819" dirty="0">
                <a:solidFill>
                  <a:srgbClr val="A3E373"/>
                </a:solidFill>
              </a:rPr>
              <a:t>S</a:t>
            </a:r>
            <a:endParaRPr sz="10400"/>
          </a:p>
        </p:txBody>
      </p:sp>
      <p:sp>
        <p:nvSpPr>
          <p:cNvPr id="8" name="object 8"/>
          <p:cNvSpPr txBox="1"/>
          <p:nvPr/>
        </p:nvSpPr>
        <p:spPr>
          <a:xfrm>
            <a:off x="6299934" y="8259442"/>
            <a:ext cx="11112500" cy="4559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800" spc="15" dirty="0">
                <a:solidFill>
                  <a:srgbClr val="F4F4F4"/>
                </a:solidFill>
                <a:latin typeface="Trebuchet MS"/>
                <a:cs typeface="Trebuchet MS"/>
              </a:rPr>
              <a:t>Tensile</a:t>
            </a:r>
            <a:r>
              <a:rPr sz="2800" spc="-100" dirty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sz="2800" spc="35" dirty="0">
                <a:solidFill>
                  <a:srgbClr val="F4F4F4"/>
                </a:solidFill>
                <a:latin typeface="Trebuchet MS"/>
                <a:cs typeface="Trebuchet MS"/>
              </a:rPr>
              <a:t>strength</a:t>
            </a:r>
            <a:r>
              <a:rPr sz="2800" spc="-100" dirty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sz="2800" spc="25" dirty="0">
                <a:solidFill>
                  <a:srgbClr val="F4F4F4"/>
                </a:solidFill>
                <a:latin typeface="Trebuchet MS"/>
                <a:cs typeface="Trebuchet MS"/>
              </a:rPr>
              <a:t>of</a:t>
            </a:r>
            <a:r>
              <a:rPr sz="2800" spc="-95" dirty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sz="2800" spc="65" dirty="0">
                <a:solidFill>
                  <a:srgbClr val="F4F4F4"/>
                </a:solidFill>
                <a:latin typeface="Trebuchet MS"/>
                <a:cs typeface="Trebuchet MS"/>
              </a:rPr>
              <a:t>cellulose-based</a:t>
            </a:r>
            <a:r>
              <a:rPr sz="2800" spc="-100" dirty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rgbClr val="F4F4F4"/>
                </a:solidFill>
                <a:latin typeface="Trebuchet MS"/>
                <a:cs typeface="Trebuchet MS"/>
              </a:rPr>
              <a:t>ACFPs</a:t>
            </a:r>
            <a:r>
              <a:rPr sz="2800" spc="-100" dirty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sz="2800" spc="-15" dirty="0">
                <a:solidFill>
                  <a:srgbClr val="F4F4F4"/>
                </a:solidFill>
                <a:latin typeface="Trebuchet MS"/>
                <a:cs typeface="Trebuchet MS"/>
              </a:rPr>
              <a:t>with</a:t>
            </a:r>
            <a:r>
              <a:rPr sz="2800" spc="-95" dirty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F4F4F4"/>
                </a:solidFill>
                <a:latin typeface="Trebuchet MS"/>
                <a:cs typeface="Trebuchet MS"/>
              </a:rPr>
              <a:t>different</a:t>
            </a:r>
            <a:r>
              <a:rPr sz="2800" spc="-100" dirty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F4F4F4"/>
                </a:solidFill>
                <a:latin typeface="Trebuchet MS"/>
                <a:cs typeface="Trebuchet MS"/>
              </a:rPr>
              <a:t>CFs</a:t>
            </a:r>
            <a:r>
              <a:rPr sz="2800" spc="-100" dirty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sz="2800" spc="20" dirty="0">
                <a:solidFill>
                  <a:srgbClr val="F4F4F4"/>
                </a:solidFill>
                <a:latin typeface="Trebuchet MS"/>
                <a:cs typeface="Trebuchet MS"/>
              </a:rPr>
              <a:t>content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8982" y="9717448"/>
            <a:ext cx="22606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65" dirty="0">
                <a:solidFill>
                  <a:srgbClr val="F4F4F4"/>
                </a:solidFill>
                <a:latin typeface="Trebuchet MS"/>
                <a:cs typeface="Trebuchet MS"/>
              </a:rPr>
              <a:t>1</a:t>
            </a:r>
            <a:r>
              <a:rPr sz="1700" spc="-50" dirty="0">
                <a:solidFill>
                  <a:srgbClr val="F4F4F4"/>
                </a:solidFill>
                <a:latin typeface="Trebuchet MS"/>
                <a:cs typeface="Trebuchet MS"/>
              </a:rPr>
              <a:t>2</a:t>
            </a:r>
            <a:endParaRPr sz="1700">
              <a:latin typeface="Trebuchet MS"/>
              <a:cs typeface="Trebuchet MS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67105D97-4B63-28B2-7F57-30F40D8F5F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90"/>
    </mc:Choice>
    <mc:Fallback>
      <p:transition spd="slow" advTm="9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809403"/>
            <a:ext cx="17524730" cy="8477885"/>
            <a:chOff x="0" y="1809403"/>
            <a:chExt cx="17524730" cy="8477885"/>
          </a:xfrm>
        </p:grpSpPr>
        <p:sp>
          <p:nvSpPr>
            <p:cNvPr id="3" name="object 3"/>
            <p:cNvSpPr/>
            <p:nvPr/>
          </p:nvSpPr>
          <p:spPr>
            <a:xfrm>
              <a:off x="0" y="6077995"/>
              <a:ext cx="2820670" cy="4209415"/>
            </a:xfrm>
            <a:custGeom>
              <a:avLst/>
              <a:gdLst/>
              <a:ahLst/>
              <a:cxnLst/>
              <a:rect l="l" t="t" r="r" b="b"/>
              <a:pathLst>
                <a:path w="2820670" h="4209415">
                  <a:moveTo>
                    <a:pt x="1986088" y="4209005"/>
                  </a:moveTo>
                  <a:lnTo>
                    <a:pt x="0" y="4209005"/>
                  </a:lnTo>
                  <a:lnTo>
                    <a:pt x="0" y="0"/>
                  </a:lnTo>
                  <a:lnTo>
                    <a:pt x="1224307" y="0"/>
                  </a:lnTo>
                  <a:lnTo>
                    <a:pt x="2820331" y="2764038"/>
                  </a:lnTo>
                  <a:lnTo>
                    <a:pt x="1986088" y="4209005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71665" y="7004491"/>
              <a:ext cx="3034665" cy="2628265"/>
            </a:xfrm>
            <a:custGeom>
              <a:avLst/>
              <a:gdLst/>
              <a:ahLst/>
              <a:cxnLst/>
              <a:rect l="l" t="t" r="r" b="b"/>
              <a:pathLst>
                <a:path w="3034665" h="2628265">
                  <a:moveTo>
                    <a:pt x="2275923" y="2627916"/>
                  </a:moveTo>
                  <a:lnTo>
                    <a:pt x="758605" y="2627916"/>
                  </a:lnTo>
                  <a:lnTo>
                    <a:pt x="0" y="1313958"/>
                  </a:lnTo>
                  <a:lnTo>
                    <a:pt x="758605" y="0"/>
                  </a:lnTo>
                  <a:lnTo>
                    <a:pt x="2275816" y="0"/>
                  </a:lnTo>
                  <a:lnTo>
                    <a:pt x="3034528" y="1313958"/>
                  </a:lnTo>
                  <a:lnTo>
                    <a:pt x="2275923" y="2627916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053491" y="8956749"/>
              <a:ext cx="2141855" cy="1330325"/>
            </a:xfrm>
            <a:custGeom>
              <a:avLst/>
              <a:gdLst/>
              <a:ahLst/>
              <a:cxnLst/>
              <a:rect l="l" t="t" r="r" b="b"/>
              <a:pathLst>
                <a:path w="2141854" h="1330325">
                  <a:moveTo>
                    <a:pt x="1908992" y="1330249"/>
                  </a:moveTo>
                  <a:lnTo>
                    <a:pt x="232625" y="1330249"/>
                  </a:lnTo>
                  <a:lnTo>
                    <a:pt x="0" y="927325"/>
                  </a:lnTo>
                  <a:lnTo>
                    <a:pt x="535385" y="0"/>
                  </a:lnTo>
                  <a:lnTo>
                    <a:pt x="1606157" y="0"/>
                  </a:lnTo>
                  <a:lnTo>
                    <a:pt x="2141617" y="927325"/>
                  </a:lnTo>
                  <a:lnTo>
                    <a:pt x="1908992" y="1330249"/>
                  </a:lnTo>
                  <a:close/>
                </a:path>
              </a:pathLst>
            </a:custGeom>
            <a:solidFill>
              <a:srgbClr val="A3E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1665" y="1809403"/>
              <a:ext cx="15852958" cy="650557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18982" y="299075"/>
            <a:ext cx="5246370" cy="1610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400" spc="295" dirty="0">
                <a:solidFill>
                  <a:srgbClr val="A3E373"/>
                </a:solidFill>
              </a:rPr>
              <a:t>R</a:t>
            </a:r>
            <a:r>
              <a:rPr sz="10400" spc="-65" dirty="0">
                <a:solidFill>
                  <a:srgbClr val="A3E373"/>
                </a:solidFill>
              </a:rPr>
              <a:t>E</a:t>
            </a:r>
            <a:r>
              <a:rPr sz="10400" spc="815" dirty="0">
                <a:solidFill>
                  <a:srgbClr val="A3E373"/>
                </a:solidFill>
              </a:rPr>
              <a:t>S</a:t>
            </a:r>
            <a:r>
              <a:rPr sz="10400" spc="70" dirty="0">
                <a:solidFill>
                  <a:srgbClr val="A3E373"/>
                </a:solidFill>
              </a:rPr>
              <a:t>U</a:t>
            </a:r>
            <a:r>
              <a:rPr sz="10400" spc="-10" dirty="0">
                <a:solidFill>
                  <a:srgbClr val="A3E373"/>
                </a:solidFill>
              </a:rPr>
              <a:t>L</a:t>
            </a:r>
            <a:r>
              <a:rPr sz="10400" spc="-535" dirty="0">
                <a:solidFill>
                  <a:srgbClr val="A3E373"/>
                </a:solidFill>
              </a:rPr>
              <a:t>T</a:t>
            </a:r>
            <a:r>
              <a:rPr sz="10400" spc="819" dirty="0">
                <a:solidFill>
                  <a:srgbClr val="A3E373"/>
                </a:solidFill>
              </a:rPr>
              <a:t>S</a:t>
            </a:r>
            <a:endParaRPr sz="10400"/>
          </a:p>
        </p:txBody>
      </p:sp>
      <p:sp>
        <p:nvSpPr>
          <p:cNvPr id="8" name="object 8"/>
          <p:cNvSpPr txBox="1"/>
          <p:nvPr/>
        </p:nvSpPr>
        <p:spPr>
          <a:xfrm>
            <a:off x="4718142" y="8426951"/>
            <a:ext cx="13073380" cy="9709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02630" marR="5080" indent="-5790565">
              <a:lnSpc>
                <a:spcPct val="117000"/>
              </a:lnSpc>
              <a:spcBef>
                <a:spcPts val="95"/>
              </a:spcBef>
            </a:pPr>
            <a:r>
              <a:rPr sz="2650" spc="-85" dirty="0">
                <a:solidFill>
                  <a:srgbClr val="F4F4F4"/>
                </a:solidFill>
                <a:latin typeface="Verdana"/>
                <a:cs typeface="Verdana"/>
              </a:rPr>
              <a:t>N2</a:t>
            </a:r>
            <a:r>
              <a:rPr sz="2650" spc="-275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650" spc="5" dirty="0">
                <a:solidFill>
                  <a:srgbClr val="F4F4F4"/>
                </a:solidFill>
                <a:latin typeface="Verdana"/>
                <a:cs typeface="Verdana"/>
              </a:rPr>
              <a:t>adsorption</a:t>
            </a:r>
            <a:r>
              <a:rPr sz="2650" spc="-275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650" spc="-25" dirty="0">
                <a:solidFill>
                  <a:srgbClr val="F4F4F4"/>
                </a:solidFill>
                <a:latin typeface="Verdana"/>
                <a:cs typeface="Verdana"/>
              </a:rPr>
              <a:t>isotherms</a:t>
            </a:r>
            <a:r>
              <a:rPr sz="2650" spc="-275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650" spc="-20" dirty="0">
                <a:solidFill>
                  <a:srgbClr val="F4F4F4"/>
                </a:solidFill>
                <a:latin typeface="Verdana"/>
                <a:cs typeface="Verdana"/>
              </a:rPr>
              <a:t>and</a:t>
            </a:r>
            <a:r>
              <a:rPr sz="2650" spc="-270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650" spc="10" dirty="0">
                <a:solidFill>
                  <a:srgbClr val="F4F4F4"/>
                </a:solidFill>
                <a:latin typeface="Verdana"/>
                <a:cs typeface="Verdana"/>
              </a:rPr>
              <a:t>pore</a:t>
            </a:r>
            <a:r>
              <a:rPr sz="2650" spc="-275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650" spc="-65" dirty="0">
                <a:solidFill>
                  <a:srgbClr val="F4F4F4"/>
                </a:solidFill>
                <a:latin typeface="Verdana"/>
                <a:cs typeface="Verdana"/>
              </a:rPr>
              <a:t>size</a:t>
            </a:r>
            <a:r>
              <a:rPr sz="2650" spc="-275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F4F4F4"/>
                </a:solidFill>
                <a:latin typeface="Verdana"/>
                <a:cs typeface="Verdana"/>
              </a:rPr>
              <a:t>distributions</a:t>
            </a:r>
            <a:r>
              <a:rPr sz="2650" spc="-275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650" spc="65" dirty="0">
                <a:solidFill>
                  <a:srgbClr val="F4F4F4"/>
                </a:solidFill>
                <a:latin typeface="Verdana"/>
                <a:cs typeface="Verdana"/>
              </a:rPr>
              <a:t>of</a:t>
            </a:r>
            <a:r>
              <a:rPr sz="2650" spc="-270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650" spc="15" dirty="0">
                <a:solidFill>
                  <a:srgbClr val="F4F4F4"/>
                </a:solidFill>
                <a:latin typeface="Verdana"/>
                <a:cs typeface="Verdana"/>
              </a:rPr>
              <a:t>ACFPs</a:t>
            </a:r>
            <a:r>
              <a:rPr sz="2650" spc="-275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650" spc="-15" dirty="0">
                <a:solidFill>
                  <a:srgbClr val="F4F4F4"/>
                </a:solidFill>
                <a:latin typeface="Verdana"/>
                <a:cs typeface="Verdana"/>
              </a:rPr>
              <a:t>with</a:t>
            </a:r>
            <a:r>
              <a:rPr sz="2650" spc="-275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650" spc="15" dirty="0">
                <a:solidFill>
                  <a:srgbClr val="F4F4F4"/>
                </a:solidFill>
                <a:latin typeface="Verdana"/>
                <a:cs typeface="Verdana"/>
              </a:rPr>
              <a:t>different</a:t>
            </a:r>
            <a:r>
              <a:rPr sz="2650" spc="-275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650" spc="-15" dirty="0">
                <a:solidFill>
                  <a:srgbClr val="F4F4F4"/>
                </a:solidFill>
                <a:latin typeface="Verdana"/>
                <a:cs typeface="Verdana"/>
              </a:rPr>
              <a:t>CFs </a:t>
            </a:r>
            <a:r>
              <a:rPr sz="2650" spc="-915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650" spc="-15" dirty="0">
                <a:solidFill>
                  <a:srgbClr val="F4F4F4"/>
                </a:solidFill>
                <a:latin typeface="Verdana"/>
                <a:cs typeface="Verdana"/>
              </a:rPr>
              <a:t>content.</a:t>
            </a:r>
            <a:endParaRPr sz="265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8982" y="9717450"/>
            <a:ext cx="22669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65" dirty="0">
                <a:solidFill>
                  <a:srgbClr val="F4F4F4"/>
                </a:solidFill>
                <a:latin typeface="Trebuchet MS"/>
                <a:cs typeface="Trebuchet MS"/>
              </a:rPr>
              <a:t>1</a:t>
            </a:r>
            <a:r>
              <a:rPr sz="1700" spc="-45" dirty="0">
                <a:solidFill>
                  <a:srgbClr val="F4F4F4"/>
                </a:solidFill>
                <a:latin typeface="Trebuchet MS"/>
                <a:cs typeface="Trebuchet MS"/>
              </a:rPr>
              <a:t>3</a:t>
            </a:r>
            <a:endParaRPr sz="1700">
              <a:latin typeface="Trebuchet MS"/>
              <a:cs typeface="Trebuchet MS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A88E6CB1-55CA-AFD9-BC4E-B2F50F2805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07"/>
    </mc:Choice>
    <mc:Fallback>
      <p:transition spd="slow" advTm="103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077994"/>
            <a:ext cx="6195695" cy="4209415"/>
            <a:chOff x="0" y="6077994"/>
            <a:chExt cx="6195695" cy="4209415"/>
          </a:xfrm>
        </p:grpSpPr>
        <p:sp>
          <p:nvSpPr>
            <p:cNvPr id="3" name="object 3"/>
            <p:cNvSpPr/>
            <p:nvPr/>
          </p:nvSpPr>
          <p:spPr>
            <a:xfrm>
              <a:off x="0" y="6077994"/>
              <a:ext cx="2820670" cy="4209415"/>
            </a:xfrm>
            <a:custGeom>
              <a:avLst/>
              <a:gdLst/>
              <a:ahLst/>
              <a:cxnLst/>
              <a:rect l="l" t="t" r="r" b="b"/>
              <a:pathLst>
                <a:path w="2820670" h="4209415">
                  <a:moveTo>
                    <a:pt x="1986088" y="4209005"/>
                  </a:moveTo>
                  <a:lnTo>
                    <a:pt x="0" y="4209005"/>
                  </a:lnTo>
                  <a:lnTo>
                    <a:pt x="0" y="0"/>
                  </a:lnTo>
                  <a:lnTo>
                    <a:pt x="1224307" y="0"/>
                  </a:lnTo>
                  <a:lnTo>
                    <a:pt x="2820331" y="2764038"/>
                  </a:lnTo>
                  <a:lnTo>
                    <a:pt x="1986088" y="4209005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71665" y="7004491"/>
              <a:ext cx="3034665" cy="2628265"/>
            </a:xfrm>
            <a:custGeom>
              <a:avLst/>
              <a:gdLst/>
              <a:ahLst/>
              <a:cxnLst/>
              <a:rect l="l" t="t" r="r" b="b"/>
              <a:pathLst>
                <a:path w="3034665" h="2628265">
                  <a:moveTo>
                    <a:pt x="2275923" y="2627916"/>
                  </a:moveTo>
                  <a:lnTo>
                    <a:pt x="758605" y="2627916"/>
                  </a:lnTo>
                  <a:lnTo>
                    <a:pt x="0" y="1313958"/>
                  </a:lnTo>
                  <a:lnTo>
                    <a:pt x="758605" y="0"/>
                  </a:lnTo>
                  <a:lnTo>
                    <a:pt x="2275816" y="0"/>
                  </a:lnTo>
                  <a:lnTo>
                    <a:pt x="3034528" y="1313958"/>
                  </a:lnTo>
                  <a:lnTo>
                    <a:pt x="2275923" y="2627916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053491" y="8956749"/>
              <a:ext cx="2141855" cy="1330325"/>
            </a:xfrm>
            <a:custGeom>
              <a:avLst/>
              <a:gdLst/>
              <a:ahLst/>
              <a:cxnLst/>
              <a:rect l="l" t="t" r="r" b="b"/>
              <a:pathLst>
                <a:path w="2141854" h="1330325">
                  <a:moveTo>
                    <a:pt x="1908992" y="1330249"/>
                  </a:moveTo>
                  <a:lnTo>
                    <a:pt x="232625" y="1330249"/>
                  </a:lnTo>
                  <a:lnTo>
                    <a:pt x="0" y="927325"/>
                  </a:lnTo>
                  <a:lnTo>
                    <a:pt x="535385" y="0"/>
                  </a:lnTo>
                  <a:lnTo>
                    <a:pt x="1606157" y="0"/>
                  </a:lnTo>
                  <a:lnTo>
                    <a:pt x="2141617" y="927325"/>
                  </a:lnTo>
                  <a:lnTo>
                    <a:pt x="1908992" y="1330249"/>
                  </a:lnTo>
                  <a:close/>
                </a:path>
              </a:pathLst>
            </a:custGeom>
            <a:solidFill>
              <a:srgbClr val="A3E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41257" y="692208"/>
            <a:ext cx="9867899" cy="757922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18982" y="299073"/>
            <a:ext cx="5246370" cy="1610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400" spc="295" dirty="0">
                <a:solidFill>
                  <a:srgbClr val="A3E373"/>
                </a:solidFill>
              </a:rPr>
              <a:t>R</a:t>
            </a:r>
            <a:r>
              <a:rPr sz="10400" spc="-65" dirty="0">
                <a:solidFill>
                  <a:srgbClr val="A3E373"/>
                </a:solidFill>
              </a:rPr>
              <a:t>E</a:t>
            </a:r>
            <a:r>
              <a:rPr sz="10400" spc="815" dirty="0">
                <a:solidFill>
                  <a:srgbClr val="A3E373"/>
                </a:solidFill>
              </a:rPr>
              <a:t>S</a:t>
            </a:r>
            <a:r>
              <a:rPr sz="10400" spc="70" dirty="0">
                <a:solidFill>
                  <a:srgbClr val="A3E373"/>
                </a:solidFill>
              </a:rPr>
              <a:t>U</a:t>
            </a:r>
            <a:r>
              <a:rPr sz="10400" spc="-10" dirty="0">
                <a:solidFill>
                  <a:srgbClr val="A3E373"/>
                </a:solidFill>
              </a:rPr>
              <a:t>L</a:t>
            </a:r>
            <a:r>
              <a:rPr sz="10400" spc="-535" dirty="0">
                <a:solidFill>
                  <a:srgbClr val="A3E373"/>
                </a:solidFill>
              </a:rPr>
              <a:t>T</a:t>
            </a:r>
            <a:r>
              <a:rPr sz="10400" spc="819" dirty="0">
                <a:solidFill>
                  <a:srgbClr val="A3E373"/>
                </a:solidFill>
              </a:rPr>
              <a:t>S</a:t>
            </a:r>
            <a:endParaRPr sz="10400"/>
          </a:p>
        </p:txBody>
      </p:sp>
      <p:sp>
        <p:nvSpPr>
          <p:cNvPr id="8" name="object 8"/>
          <p:cNvSpPr txBox="1"/>
          <p:nvPr/>
        </p:nvSpPr>
        <p:spPr>
          <a:xfrm>
            <a:off x="6893806" y="8525497"/>
            <a:ext cx="11083290" cy="4337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50" spc="-25" dirty="0">
                <a:solidFill>
                  <a:srgbClr val="F4F4F4"/>
                </a:solidFill>
                <a:latin typeface="Verdana"/>
                <a:cs typeface="Verdana"/>
              </a:rPr>
              <a:t>Volume</a:t>
            </a:r>
            <a:r>
              <a:rPr sz="2650" spc="-280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650" spc="30" dirty="0">
                <a:solidFill>
                  <a:srgbClr val="F4F4F4"/>
                </a:solidFill>
                <a:latin typeface="Verdana"/>
                <a:cs typeface="Verdana"/>
              </a:rPr>
              <a:t>specific</a:t>
            </a:r>
            <a:r>
              <a:rPr sz="2650" spc="-275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F4F4F4"/>
                </a:solidFill>
                <a:latin typeface="Verdana"/>
                <a:cs typeface="Verdana"/>
              </a:rPr>
              <a:t>capacitance</a:t>
            </a:r>
            <a:r>
              <a:rPr sz="2650" spc="-280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650" spc="65" dirty="0">
                <a:solidFill>
                  <a:srgbClr val="F4F4F4"/>
                </a:solidFill>
                <a:latin typeface="Verdana"/>
                <a:cs typeface="Verdana"/>
              </a:rPr>
              <a:t>of</a:t>
            </a:r>
            <a:r>
              <a:rPr sz="2650" spc="-275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650" spc="15" dirty="0">
                <a:solidFill>
                  <a:srgbClr val="F4F4F4"/>
                </a:solidFill>
                <a:latin typeface="Verdana"/>
                <a:cs typeface="Verdana"/>
              </a:rPr>
              <a:t>ACFPs</a:t>
            </a:r>
            <a:r>
              <a:rPr sz="2650" spc="-280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650" spc="-30" dirty="0">
                <a:solidFill>
                  <a:srgbClr val="F4F4F4"/>
                </a:solidFill>
                <a:latin typeface="Verdana"/>
                <a:cs typeface="Verdana"/>
              </a:rPr>
              <a:t>at</a:t>
            </a:r>
            <a:r>
              <a:rPr sz="2650" spc="-275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650" spc="15" dirty="0">
                <a:solidFill>
                  <a:srgbClr val="F4F4F4"/>
                </a:solidFill>
                <a:latin typeface="Verdana"/>
                <a:cs typeface="Verdana"/>
              </a:rPr>
              <a:t>different</a:t>
            </a:r>
            <a:r>
              <a:rPr sz="2650" spc="-275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F4F4F4"/>
                </a:solidFill>
                <a:latin typeface="Verdana"/>
                <a:cs typeface="Verdana"/>
              </a:rPr>
              <a:t>current</a:t>
            </a:r>
            <a:r>
              <a:rPr sz="2650" spc="-280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650" spc="-15" dirty="0">
                <a:solidFill>
                  <a:srgbClr val="F4F4F4"/>
                </a:solidFill>
                <a:latin typeface="Verdana"/>
                <a:cs typeface="Verdana"/>
              </a:rPr>
              <a:t>densities</a:t>
            </a:r>
            <a:endParaRPr sz="265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8982" y="9717450"/>
            <a:ext cx="233679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65" dirty="0">
                <a:solidFill>
                  <a:srgbClr val="F4F4F4"/>
                </a:solidFill>
                <a:latin typeface="Trebuchet MS"/>
                <a:cs typeface="Trebuchet MS"/>
              </a:rPr>
              <a:t>1</a:t>
            </a:r>
            <a:r>
              <a:rPr sz="1700" spc="10" dirty="0">
                <a:solidFill>
                  <a:srgbClr val="F4F4F4"/>
                </a:solidFill>
                <a:latin typeface="Trebuchet MS"/>
                <a:cs typeface="Trebuchet MS"/>
              </a:rPr>
              <a:t>4</a:t>
            </a:r>
            <a:endParaRPr sz="1700">
              <a:latin typeface="Trebuchet MS"/>
              <a:cs typeface="Trebuchet MS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7F07194-8AA2-43C1-E19D-0E5B038C8B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44"/>
    </mc:Choice>
    <mc:Fallback>
      <p:transition spd="slow" advTm="8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1307445" cy="2548255"/>
            <a:chOff x="0" y="0"/>
            <a:chExt cx="11307445" cy="25482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563100" cy="2548255"/>
            </a:xfrm>
            <a:custGeom>
              <a:avLst/>
              <a:gdLst/>
              <a:ahLst/>
              <a:cxnLst/>
              <a:rect l="l" t="t" r="r" b="b"/>
              <a:pathLst>
                <a:path w="9563100" h="2548255">
                  <a:moveTo>
                    <a:pt x="0" y="0"/>
                  </a:moveTo>
                  <a:lnTo>
                    <a:pt x="9562736" y="0"/>
                  </a:lnTo>
                  <a:lnTo>
                    <a:pt x="8091856" y="2547839"/>
                  </a:lnTo>
                  <a:lnTo>
                    <a:pt x="0" y="25478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E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611724" y="0"/>
              <a:ext cx="2695575" cy="1469390"/>
            </a:xfrm>
            <a:custGeom>
              <a:avLst/>
              <a:gdLst/>
              <a:ahLst/>
              <a:cxnLst/>
              <a:rect l="l" t="t" r="r" b="b"/>
              <a:pathLst>
                <a:path w="2695575" h="1469390">
                  <a:moveTo>
                    <a:pt x="2021578" y="1468785"/>
                  </a:moveTo>
                  <a:lnTo>
                    <a:pt x="673859" y="1468785"/>
                  </a:lnTo>
                  <a:lnTo>
                    <a:pt x="0" y="301535"/>
                  </a:lnTo>
                  <a:lnTo>
                    <a:pt x="174077" y="0"/>
                  </a:lnTo>
                  <a:lnTo>
                    <a:pt x="2521359" y="0"/>
                  </a:lnTo>
                  <a:lnTo>
                    <a:pt x="2695437" y="301535"/>
                  </a:lnTo>
                  <a:lnTo>
                    <a:pt x="2021578" y="1468785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0" y="2905836"/>
            <a:ext cx="15199994" cy="1134745"/>
          </a:xfrm>
          <a:custGeom>
            <a:avLst/>
            <a:gdLst/>
            <a:ahLst/>
            <a:cxnLst/>
            <a:rect l="l" t="t" r="r" b="b"/>
            <a:pathLst>
              <a:path w="15199994" h="1134745">
                <a:moveTo>
                  <a:pt x="14428259" y="1134453"/>
                </a:moveTo>
                <a:lnTo>
                  <a:pt x="0" y="1134453"/>
                </a:lnTo>
                <a:lnTo>
                  <a:pt x="0" y="0"/>
                </a:lnTo>
                <a:lnTo>
                  <a:pt x="14428259" y="0"/>
                </a:lnTo>
                <a:lnTo>
                  <a:pt x="15199784" y="567226"/>
                </a:lnTo>
                <a:lnTo>
                  <a:pt x="14428259" y="1134453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64136" y="4402231"/>
            <a:ext cx="15224125" cy="1303020"/>
          </a:xfrm>
          <a:custGeom>
            <a:avLst/>
            <a:gdLst/>
            <a:ahLst/>
            <a:cxnLst/>
            <a:rect l="l" t="t" r="r" b="b"/>
            <a:pathLst>
              <a:path w="15224125" h="1303020">
                <a:moveTo>
                  <a:pt x="771522" y="0"/>
                </a:moveTo>
                <a:lnTo>
                  <a:pt x="15223819" y="0"/>
                </a:lnTo>
                <a:lnTo>
                  <a:pt x="15223819" y="1302698"/>
                </a:lnTo>
                <a:lnTo>
                  <a:pt x="771522" y="1302698"/>
                </a:lnTo>
                <a:lnTo>
                  <a:pt x="0" y="651351"/>
                </a:lnTo>
                <a:lnTo>
                  <a:pt x="771522" y="0"/>
                </a:lnTo>
                <a:close/>
              </a:path>
            </a:pathLst>
          </a:custGeom>
          <a:solidFill>
            <a:srgbClr val="A3E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96766" y="601951"/>
            <a:ext cx="5238115" cy="1419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150" spc="625" dirty="0">
                <a:solidFill>
                  <a:srgbClr val="000000"/>
                </a:solidFill>
              </a:rPr>
              <a:t>S</a:t>
            </a:r>
            <a:r>
              <a:rPr sz="9150" spc="-30" dirty="0">
                <a:solidFill>
                  <a:srgbClr val="000000"/>
                </a:solidFill>
              </a:rPr>
              <a:t>U</a:t>
            </a:r>
            <a:r>
              <a:rPr sz="9150" spc="565" dirty="0">
                <a:solidFill>
                  <a:srgbClr val="000000"/>
                </a:solidFill>
              </a:rPr>
              <a:t>MM</a:t>
            </a:r>
            <a:r>
              <a:rPr sz="9150" spc="-165" dirty="0">
                <a:solidFill>
                  <a:srgbClr val="000000"/>
                </a:solidFill>
              </a:rPr>
              <a:t>A</a:t>
            </a:r>
            <a:r>
              <a:rPr sz="9150" spc="165" dirty="0">
                <a:solidFill>
                  <a:srgbClr val="000000"/>
                </a:solidFill>
              </a:rPr>
              <a:t>R</a:t>
            </a:r>
            <a:r>
              <a:rPr sz="9150" spc="30" dirty="0">
                <a:solidFill>
                  <a:srgbClr val="000000"/>
                </a:solidFill>
              </a:rPr>
              <a:t>Y</a:t>
            </a:r>
            <a:endParaRPr sz="9150"/>
          </a:p>
        </p:txBody>
      </p:sp>
      <p:sp>
        <p:nvSpPr>
          <p:cNvPr id="8" name="object 8"/>
          <p:cNvSpPr txBox="1"/>
          <p:nvPr/>
        </p:nvSpPr>
        <p:spPr>
          <a:xfrm>
            <a:off x="15360338" y="1143757"/>
            <a:ext cx="206248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15" dirty="0">
                <a:solidFill>
                  <a:srgbClr val="F4F4F4"/>
                </a:solidFill>
                <a:latin typeface="Trebuchet MS"/>
                <a:cs typeface="Trebuchet MS"/>
              </a:rPr>
              <a:t>Back</a:t>
            </a:r>
            <a:r>
              <a:rPr sz="1700" spc="-85" dirty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sz="1700" spc="5" dirty="0">
                <a:solidFill>
                  <a:srgbClr val="F4F4F4"/>
                </a:solidFill>
                <a:latin typeface="Trebuchet MS"/>
                <a:cs typeface="Trebuchet MS"/>
              </a:rPr>
              <a:t>to</a:t>
            </a:r>
            <a:r>
              <a:rPr sz="1700" spc="-80" dirty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sz="1700" spc="20" dirty="0">
                <a:solidFill>
                  <a:srgbClr val="F4F4F4"/>
                </a:solidFill>
                <a:latin typeface="Trebuchet MS"/>
                <a:cs typeface="Trebuchet MS"/>
              </a:rPr>
              <a:t>Agenda</a:t>
            </a:r>
            <a:r>
              <a:rPr sz="1700" spc="-80" dirty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sz="1700" spc="20" dirty="0">
                <a:solidFill>
                  <a:srgbClr val="F4F4F4"/>
                </a:solidFill>
                <a:latin typeface="Trebuchet MS"/>
                <a:cs typeface="Trebuchet MS"/>
              </a:rPr>
              <a:t>Page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6066885"/>
            <a:ext cx="15199994" cy="1134745"/>
          </a:xfrm>
          <a:custGeom>
            <a:avLst/>
            <a:gdLst/>
            <a:ahLst/>
            <a:cxnLst/>
            <a:rect l="l" t="t" r="r" b="b"/>
            <a:pathLst>
              <a:path w="15199994" h="1134745">
                <a:moveTo>
                  <a:pt x="14428259" y="1134453"/>
                </a:moveTo>
                <a:lnTo>
                  <a:pt x="0" y="1134453"/>
                </a:lnTo>
                <a:lnTo>
                  <a:pt x="0" y="0"/>
                </a:lnTo>
                <a:lnTo>
                  <a:pt x="14428258" y="0"/>
                </a:lnTo>
                <a:lnTo>
                  <a:pt x="15199783" y="567227"/>
                </a:lnTo>
                <a:lnTo>
                  <a:pt x="14428259" y="1134453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64136" y="7563284"/>
            <a:ext cx="15224125" cy="1303020"/>
          </a:xfrm>
          <a:custGeom>
            <a:avLst/>
            <a:gdLst/>
            <a:ahLst/>
            <a:cxnLst/>
            <a:rect l="l" t="t" r="r" b="b"/>
            <a:pathLst>
              <a:path w="15224125" h="1303020">
                <a:moveTo>
                  <a:pt x="771522" y="0"/>
                </a:moveTo>
                <a:lnTo>
                  <a:pt x="15223819" y="0"/>
                </a:lnTo>
                <a:lnTo>
                  <a:pt x="15223819" y="1302699"/>
                </a:lnTo>
                <a:lnTo>
                  <a:pt x="771522" y="1302699"/>
                </a:lnTo>
                <a:lnTo>
                  <a:pt x="0" y="651351"/>
                </a:lnTo>
                <a:lnTo>
                  <a:pt x="771522" y="0"/>
                </a:lnTo>
                <a:close/>
              </a:path>
            </a:pathLst>
          </a:custGeom>
          <a:solidFill>
            <a:srgbClr val="A3E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8523" y="2957615"/>
            <a:ext cx="17548225" cy="5687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6045" marR="3680460" algn="ctr">
              <a:lnSpc>
                <a:spcPct val="115999"/>
              </a:lnSpc>
              <a:spcBef>
                <a:spcPts val="95"/>
              </a:spcBef>
            </a:pPr>
            <a:r>
              <a:rPr sz="2600" spc="-20" dirty="0">
                <a:latin typeface="Verdana"/>
                <a:cs typeface="Verdana"/>
              </a:rPr>
              <a:t>Successful</a:t>
            </a:r>
            <a:r>
              <a:rPr sz="2600" spc="-270" dirty="0">
                <a:latin typeface="Verdana"/>
                <a:cs typeface="Verdana"/>
              </a:rPr>
              <a:t> </a:t>
            </a:r>
            <a:r>
              <a:rPr sz="2600" spc="-5" dirty="0">
                <a:latin typeface="Verdana"/>
                <a:cs typeface="Verdana"/>
              </a:rPr>
              <a:t>fabrication</a:t>
            </a:r>
            <a:r>
              <a:rPr sz="2600" spc="-265" dirty="0">
                <a:latin typeface="Verdana"/>
                <a:cs typeface="Verdana"/>
              </a:rPr>
              <a:t> </a:t>
            </a:r>
            <a:r>
              <a:rPr sz="2600" spc="55" dirty="0">
                <a:latin typeface="Verdana"/>
                <a:cs typeface="Verdana"/>
              </a:rPr>
              <a:t>of</a:t>
            </a:r>
            <a:r>
              <a:rPr sz="2600" spc="-265" dirty="0">
                <a:latin typeface="Verdana"/>
                <a:cs typeface="Verdana"/>
              </a:rPr>
              <a:t> </a:t>
            </a:r>
            <a:r>
              <a:rPr sz="2600" spc="-25" dirty="0">
                <a:latin typeface="Verdana"/>
                <a:cs typeface="Verdana"/>
              </a:rPr>
              <a:t>cellulose-based</a:t>
            </a:r>
            <a:r>
              <a:rPr sz="2600" spc="-265" dirty="0">
                <a:latin typeface="Verdana"/>
                <a:cs typeface="Verdana"/>
              </a:rPr>
              <a:t> </a:t>
            </a:r>
            <a:r>
              <a:rPr sz="2600" spc="-10" dirty="0">
                <a:latin typeface="Verdana"/>
                <a:cs typeface="Verdana"/>
              </a:rPr>
              <a:t>Activated</a:t>
            </a:r>
            <a:r>
              <a:rPr sz="2600" spc="-265" dirty="0">
                <a:latin typeface="Verdana"/>
                <a:cs typeface="Verdana"/>
              </a:rPr>
              <a:t> </a:t>
            </a:r>
            <a:r>
              <a:rPr sz="2600" spc="-20" dirty="0">
                <a:latin typeface="Verdana"/>
                <a:cs typeface="Verdana"/>
              </a:rPr>
              <a:t>Carbon</a:t>
            </a:r>
            <a:r>
              <a:rPr sz="2600" spc="-265" dirty="0">
                <a:latin typeface="Verdana"/>
                <a:cs typeface="Verdana"/>
              </a:rPr>
              <a:t> </a:t>
            </a:r>
            <a:r>
              <a:rPr sz="2600" spc="-20" dirty="0">
                <a:latin typeface="Verdana"/>
                <a:cs typeface="Verdana"/>
              </a:rPr>
              <a:t>Fiber</a:t>
            </a:r>
            <a:r>
              <a:rPr sz="2600" spc="-265" dirty="0">
                <a:latin typeface="Verdana"/>
                <a:cs typeface="Verdana"/>
              </a:rPr>
              <a:t> </a:t>
            </a:r>
            <a:r>
              <a:rPr sz="2600" spc="-20" dirty="0">
                <a:latin typeface="Verdana"/>
                <a:cs typeface="Verdana"/>
              </a:rPr>
              <a:t>Papers</a:t>
            </a:r>
            <a:r>
              <a:rPr sz="2600" spc="-265" dirty="0">
                <a:latin typeface="Verdana"/>
                <a:cs typeface="Verdana"/>
              </a:rPr>
              <a:t> </a:t>
            </a:r>
            <a:r>
              <a:rPr sz="2600" spc="-100" dirty="0">
                <a:latin typeface="Verdana"/>
                <a:cs typeface="Verdana"/>
              </a:rPr>
              <a:t>(ACFPs)</a:t>
            </a:r>
            <a:r>
              <a:rPr sz="2600" spc="-265" dirty="0">
                <a:latin typeface="Verdana"/>
                <a:cs typeface="Verdana"/>
              </a:rPr>
              <a:t> </a:t>
            </a:r>
            <a:r>
              <a:rPr sz="2600" spc="-75" dirty="0">
                <a:latin typeface="Verdana"/>
                <a:cs typeface="Verdana"/>
              </a:rPr>
              <a:t>using </a:t>
            </a:r>
            <a:r>
              <a:rPr sz="2600" spc="-900" dirty="0">
                <a:latin typeface="Verdana"/>
                <a:cs typeface="Verdana"/>
              </a:rPr>
              <a:t> </a:t>
            </a:r>
            <a:r>
              <a:rPr sz="2600" spc="-114" dirty="0">
                <a:latin typeface="Verdana"/>
                <a:cs typeface="Verdana"/>
              </a:rPr>
              <a:t>a</a:t>
            </a:r>
            <a:r>
              <a:rPr sz="2600" spc="-285" dirty="0">
                <a:latin typeface="Verdana"/>
                <a:cs typeface="Verdana"/>
              </a:rPr>
              <a:t> </a:t>
            </a:r>
            <a:r>
              <a:rPr sz="2600" spc="-5" dirty="0">
                <a:latin typeface="Verdana"/>
                <a:cs typeface="Verdana"/>
              </a:rPr>
              <a:t>cost-effective</a:t>
            </a:r>
            <a:r>
              <a:rPr sz="2600" spc="-280" dirty="0">
                <a:latin typeface="Verdana"/>
                <a:cs typeface="Verdana"/>
              </a:rPr>
              <a:t> </a:t>
            </a:r>
            <a:r>
              <a:rPr sz="2600" spc="-40" dirty="0">
                <a:latin typeface="Verdana"/>
                <a:cs typeface="Verdana"/>
              </a:rPr>
              <a:t>process.</a:t>
            </a:r>
            <a:endParaRPr sz="26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4300">
              <a:latin typeface="Verdana"/>
              <a:cs typeface="Verdana"/>
            </a:endParaRPr>
          </a:p>
          <a:p>
            <a:pPr marL="8359140" marR="5080" indent="-3990340">
              <a:lnSpc>
                <a:spcPct val="115599"/>
              </a:lnSpc>
            </a:pPr>
            <a:r>
              <a:rPr sz="2600" spc="-5" dirty="0">
                <a:latin typeface="Verdana"/>
                <a:cs typeface="Verdana"/>
              </a:rPr>
              <a:t>ACFPs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-75" dirty="0">
                <a:latin typeface="Verdana"/>
                <a:cs typeface="Verdana"/>
              </a:rPr>
              <a:t>have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-120" dirty="0">
                <a:latin typeface="Verdana"/>
                <a:cs typeface="Verdana"/>
              </a:rPr>
              <a:t>a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-35" dirty="0">
                <a:latin typeface="Verdana"/>
                <a:cs typeface="Verdana"/>
              </a:rPr>
              <a:t>unique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-50" dirty="0">
                <a:latin typeface="Verdana"/>
                <a:cs typeface="Verdana"/>
              </a:rPr>
              <a:t>three-dimensional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-20" dirty="0">
                <a:latin typeface="Verdana"/>
                <a:cs typeface="Verdana"/>
              </a:rPr>
              <a:t>structure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-30" dirty="0">
                <a:latin typeface="Verdana"/>
                <a:cs typeface="Verdana"/>
              </a:rPr>
              <a:t>with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-120" dirty="0">
                <a:latin typeface="Verdana"/>
                <a:cs typeface="Verdana"/>
              </a:rPr>
              <a:t>a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-5" dirty="0">
                <a:latin typeface="Verdana"/>
                <a:cs typeface="Verdana"/>
              </a:rPr>
              <a:t>fibrous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-85" dirty="0">
                <a:latin typeface="Verdana"/>
                <a:cs typeface="Verdana"/>
              </a:rPr>
              <a:t>network,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-30" dirty="0">
                <a:latin typeface="Verdana"/>
                <a:cs typeface="Verdana"/>
              </a:rPr>
              <a:t>providing </a:t>
            </a:r>
            <a:r>
              <a:rPr sz="2600" spc="-900" dirty="0">
                <a:latin typeface="Verdana"/>
                <a:cs typeface="Verdana"/>
              </a:rPr>
              <a:t> </a:t>
            </a:r>
            <a:r>
              <a:rPr sz="2600" spc="-65" dirty="0">
                <a:latin typeface="Verdana"/>
                <a:cs typeface="Verdana"/>
              </a:rPr>
              <a:t>e</a:t>
            </a:r>
            <a:r>
              <a:rPr sz="2600" spc="-245" dirty="0">
                <a:latin typeface="Verdana"/>
                <a:cs typeface="Verdana"/>
              </a:rPr>
              <a:t>x</a:t>
            </a:r>
            <a:r>
              <a:rPr sz="2600" spc="80" dirty="0">
                <a:latin typeface="Verdana"/>
                <a:cs typeface="Verdana"/>
              </a:rPr>
              <a:t>c</a:t>
            </a:r>
            <a:r>
              <a:rPr sz="2600" spc="-65" dirty="0">
                <a:latin typeface="Verdana"/>
                <a:cs typeface="Verdana"/>
              </a:rPr>
              <a:t>e</a:t>
            </a:r>
            <a:r>
              <a:rPr sz="2600" spc="45" dirty="0">
                <a:latin typeface="Verdana"/>
                <a:cs typeface="Verdana"/>
              </a:rPr>
              <a:t>ll</a:t>
            </a:r>
            <a:r>
              <a:rPr sz="2600" spc="-65" dirty="0">
                <a:latin typeface="Verdana"/>
                <a:cs typeface="Verdana"/>
              </a:rPr>
              <a:t>e</a:t>
            </a:r>
            <a:r>
              <a:rPr sz="2600" spc="-45" dirty="0">
                <a:latin typeface="Verdana"/>
                <a:cs typeface="Verdana"/>
              </a:rPr>
              <a:t>n</a:t>
            </a:r>
            <a:r>
              <a:rPr sz="2600" spc="35" dirty="0">
                <a:latin typeface="Verdana"/>
                <a:cs typeface="Verdana"/>
              </a:rPr>
              <a:t>t</a:t>
            </a:r>
            <a:r>
              <a:rPr sz="2600" spc="-280" dirty="0">
                <a:latin typeface="Verdana"/>
                <a:cs typeface="Verdana"/>
              </a:rPr>
              <a:t> </a:t>
            </a:r>
            <a:r>
              <a:rPr sz="2600" spc="-65" dirty="0">
                <a:latin typeface="Verdana"/>
                <a:cs typeface="Verdana"/>
              </a:rPr>
              <a:t>e</a:t>
            </a:r>
            <a:r>
              <a:rPr sz="2600" spc="45" dirty="0">
                <a:latin typeface="Verdana"/>
                <a:cs typeface="Verdana"/>
              </a:rPr>
              <a:t>l</a:t>
            </a:r>
            <a:r>
              <a:rPr sz="2600" spc="-65" dirty="0">
                <a:latin typeface="Verdana"/>
                <a:cs typeface="Verdana"/>
              </a:rPr>
              <a:t>e</a:t>
            </a:r>
            <a:r>
              <a:rPr sz="2600" spc="80" dirty="0">
                <a:latin typeface="Verdana"/>
                <a:cs typeface="Verdana"/>
              </a:rPr>
              <a:t>c</a:t>
            </a:r>
            <a:r>
              <a:rPr sz="2600" spc="35" dirty="0">
                <a:latin typeface="Verdana"/>
                <a:cs typeface="Verdana"/>
              </a:rPr>
              <a:t>t</a:t>
            </a:r>
            <a:r>
              <a:rPr sz="2600" spc="-35" dirty="0">
                <a:latin typeface="Verdana"/>
                <a:cs typeface="Verdana"/>
              </a:rPr>
              <a:t>r</a:t>
            </a:r>
            <a:r>
              <a:rPr sz="2600" spc="-25" dirty="0">
                <a:latin typeface="Verdana"/>
                <a:cs typeface="Verdana"/>
              </a:rPr>
              <a:t>i</a:t>
            </a:r>
            <a:r>
              <a:rPr sz="2600" spc="80" dirty="0">
                <a:latin typeface="Verdana"/>
                <a:cs typeface="Verdana"/>
              </a:rPr>
              <a:t>c</a:t>
            </a:r>
            <a:r>
              <a:rPr sz="2600" spc="-125" dirty="0">
                <a:latin typeface="Verdana"/>
                <a:cs typeface="Verdana"/>
              </a:rPr>
              <a:t>a</a:t>
            </a:r>
            <a:r>
              <a:rPr sz="2600" spc="45" dirty="0">
                <a:latin typeface="Verdana"/>
                <a:cs typeface="Verdana"/>
              </a:rPr>
              <a:t>l</a:t>
            </a:r>
            <a:r>
              <a:rPr sz="2600" spc="-280" dirty="0">
                <a:latin typeface="Verdana"/>
                <a:cs typeface="Verdana"/>
              </a:rPr>
              <a:t> </a:t>
            </a:r>
            <a:r>
              <a:rPr sz="2600" spc="80" dirty="0">
                <a:latin typeface="Verdana"/>
                <a:cs typeface="Verdana"/>
              </a:rPr>
              <a:t>c</a:t>
            </a:r>
            <a:r>
              <a:rPr sz="2600" spc="20" dirty="0">
                <a:latin typeface="Verdana"/>
                <a:cs typeface="Verdana"/>
              </a:rPr>
              <a:t>o</a:t>
            </a:r>
            <a:r>
              <a:rPr sz="2600" spc="-45" dirty="0">
                <a:latin typeface="Verdana"/>
                <a:cs typeface="Verdana"/>
              </a:rPr>
              <a:t>n</a:t>
            </a:r>
            <a:r>
              <a:rPr sz="2600" spc="40" dirty="0">
                <a:latin typeface="Verdana"/>
                <a:cs typeface="Verdana"/>
              </a:rPr>
              <a:t>d</a:t>
            </a:r>
            <a:r>
              <a:rPr sz="2600" spc="-65" dirty="0">
                <a:latin typeface="Verdana"/>
                <a:cs typeface="Verdana"/>
              </a:rPr>
              <a:t>u</a:t>
            </a:r>
            <a:r>
              <a:rPr sz="2600" spc="80" dirty="0">
                <a:latin typeface="Verdana"/>
                <a:cs typeface="Verdana"/>
              </a:rPr>
              <a:t>c</a:t>
            </a:r>
            <a:r>
              <a:rPr sz="2600" spc="35" dirty="0">
                <a:latin typeface="Verdana"/>
                <a:cs typeface="Verdana"/>
              </a:rPr>
              <a:t>t</a:t>
            </a:r>
            <a:r>
              <a:rPr sz="2600" spc="-25" dirty="0">
                <a:latin typeface="Verdana"/>
                <a:cs typeface="Verdana"/>
              </a:rPr>
              <a:t>i</a:t>
            </a:r>
            <a:r>
              <a:rPr sz="2600" spc="-65" dirty="0">
                <a:latin typeface="Verdana"/>
                <a:cs typeface="Verdana"/>
              </a:rPr>
              <a:t>v</a:t>
            </a:r>
            <a:r>
              <a:rPr sz="2600" spc="-25" dirty="0">
                <a:latin typeface="Verdana"/>
                <a:cs typeface="Verdana"/>
              </a:rPr>
              <a:t>i</a:t>
            </a:r>
            <a:r>
              <a:rPr sz="2600" spc="35" dirty="0">
                <a:latin typeface="Verdana"/>
                <a:cs typeface="Verdana"/>
              </a:rPr>
              <a:t>t</a:t>
            </a:r>
            <a:r>
              <a:rPr sz="2600" spc="-75" dirty="0">
                <a:latin typeface="Verdana"/>
                <a:cs typeface="Verdana"/>
              </a:rPr>
              <a:t>y</a:t>
            </a:r>
            <a:r>
              <a:rPr sz="2600" spc="-265" dirty="0">
                <a:latin typeface="Verdana"/>
                <a:cs typeface="Verdana"/>
              </a:rPr>
              <a:t>.</a:t>
            </a:r>
            <a:endParaRPr sz="2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200">
              <a:latin typeface="Verdana"/>
              <a:cs typeface="Verdana"/>
            </a:endParaRPr>
          </a:p>
          <a:p>
            <a:pPr marL="12065" marR="3587115" algn="ctr">
              <a:lnSpc>
                <a:spcPct val="115999"/>
              </a:lnSpc>
              <a:spcBef>
                <a:spcPts val="5"/>
              </a:spcBef>
            </a:pPr>
            <a:r>
              <a:rPr sz="2600" spc="-80" dirty="0">
                <a:latin typeface="Verdana"/>
                <a:cs typeface="Verdana"/>
              </a:rPr>
              <a:t>Impressive</a:t>
            </a:r>
            <a:r>
              <a:rPr sz="2600" spc="-270" dirty="0">
                <a:latin typeface="Verdana"/>
                <a:cs typeface="Verdana"/>
              </a:rPr>
              <a:t> </a:t>
            </a:r>
            <a:r>
              <a:rPr sz="2600" spc="-35" dirty="0">
                <a:latin typeface="Verdana"/>
                <a:cs typeface="Verdana"/>
              </a:rPr>
              <a:t>mechanical</a:t>
            </a:r>
            <a:r>
              <a:rPr sz="2600" spc="-265" dirty="0">
                <a:latin typeface="Verdana"/>
                <a:cs typeface="Verdana"/>
              </a:rPr>
              <a:t> </a:t>
            </a:r>
            <a:r>
              <a:rPr sz="2600" spc="-35" dirty="0">
                <a:latin typeface="Verdana"/>
                <a:cs typeface="Verdana"/>
              </a:rPr>
              <a:t>properties,</a:t>
            </a:r>
            <a:r>
              <a:rPr sz="2600" spc="-270" dirty="0">
                <a:latin typeface="Verdana"/>
                <a:cs typeface="Verdana"/>
              </a:rPr>
              <a:t> </a:t>
            </a:r>
            <a:r>
              <a:rPr sz="2600" spc="-20" dirty="0">
                <a:latin typeface="Verdana"/>
                <a:cs typeface="Verdana"/>
              </a:rPr>
              <a:t>including</a:t>
            </a:r>
            <a:r>
              <a:rPr sz="2600" spc="-265" dirty="0">
                <a:latin typeface="Verdana"/>
                <a:cs typeface="Verdana"/>
              </a:rPr>
              <a:t> </a:t>
            </a:r>
            <a:r>
              <a:rPr sz="2600" spc="-70" dirty="0">
                <a:latin typeface="Verdana"/>
                <a:cs typeface="Verdana"/>
              </a:rPr>
              <a:t>high</a:t>
            </a:r>
            <a:r>
              <a:rPr sz="2600" spc="-265" dirty="0">
                <a:latin typeface="Verdana"/>
                <a:cs typeface="Verdana"/>
              </a:rPr>
              <a:t> </a:t>
            </a:r>
            <a:r>
              <a:rPr sz="2600" spc="-20" dirty="0">
                <a:latin typeface="Verdana"/>
                <a:cs typeface="Verdana"/>
              </a:rPr>
              <a:t>tensile</a:t>
            </a:r>
            <a:r>
              <a:rPr sz="2600" spc="-270" dirty="0">
                <a:latin typeface="Verdana"/>
                <a:cs typeface="Verdana"/>
              </a:rPr>
              <a:t> </a:t>
            </a:r>
            <a:r>
              <a:rPr sz="2600" spc="-40" dirty="0">
                <a:latin typeface="Verdana"/>
                <a:cs typeface="Verdana"/>
              </a:rPr>
              <a:t>strength</a:t>
            </a:r>
            <a:r>
              <a:rPr sz="2600" spc="-265" dirty="0">
                <a:latin typeface="Verdana"/>
                <a:cs typeface="Verdana"/>
              </a:rPr>
              <a:t> </a:t>
            </a:r>
            <a:r>
              <a:rPr sz="2600" spc="-35" dirty="0">
                <a:latin typeface="Verdana"/>
                <a:cs typeface="Verdana"/>
              </a:rPr>
              <a:t>and</a:t>
            </a:r>
            <a:r>
              <a:rPr sz="2600" spc="-265" dirty="0">
                <a:latin typeface="Verdana"/>
                <a:cs typeface="Verdana"/>
              </a:rPr>
              <a:t> </a:t>
            </a:r>
            <a:r>
              <a:rPr sz="2600" spc="-60" dirty="0">
                <a:latin typeface="Verdana"/>
                <a:cs typeface="Verdana"/>
              </a:rPr>
              <a:t>Young's</a:t>
            </a:r>
            <a:r>
              <a:rPr sz="2600" spc="-270" dirty="0">
                <a:latin typeface="Verdana"/>
                <a:cs typeface="Verdana"/>
              </a:rPr>
              <a:t> </a:t>
            </a:r>
            <a:r>
              <a:rPr sz="2600" spc="-60" dirty="0">
                <a:latin typeface="Verdana"/>
                <a:cs typeface="Verdana"/>
              </a:rPr>
              <a:t>modulus, </a:t>
            </a:r>
            <a:r>
              <a:rPr sz="2600" spc="-900" dirty="0">
                <a:latin typeface="Verdana"/>
                <a:cs typeface="Verdana"/>
              </a:rPr>
              <a:t> </a:t>
            </a:r>
            <a:r>
              <a:rPr sz="2600" spc="-145" dirty="0">
                <a:latin typeface="Verdana"/>
                <a:cs typeface="Verdana"/>
              </a:rPr>
              <a:t>m</a:t>
            </a:r>
            <a:r>
              <a:rPr sz="2600" spc="-120" dirty="0">
                <a:latin typeface="Verdana"/>
                <a:cs typeface="Verdana"/>
              </a:rPr>
              <a:t>a</a:t>
            </a:r>
            <a:r>
              <a:rPr sz="2600" spc="-240" dirty="0">
                <a:latin typeface="Verdana"/>
                <a:cs typeface="Verdana"/>
              </a:rPr>
              <a:t>k</a:t>
            </a:r>
            <a:r>
              <a:rPr sz="2600" spc="-55" dirty="0">
                <a:latin typeface="Verdana"/>
                <a:cs typeface="Verdana"/>
              </a:rPr>
              <a:t>e</a:t>
            </a:r>
            <a:r>
              <a:rPr sz="2600" spc="-280" dirty="0">
                <a:latin typeface="Verdana"/>
                <a:cs typeface="Verdana"/>
              </a:rPr>
              <a:t> </a:t>
            </a:r>
            <a:r>
              <a:rPr sz="2600" spc="-40" dirty="0">
                <a:latin typeface="Verdana"/>
                <a:cs typeface="Verdana"/>
              </a:rPr>
              <a:t>A</a:t>
            </a:r>
            <a:r>
              <a:rPr sz="2600" dirty="0">
                <a:latin typeface="Verdana"/>
                <a:cs typeface="Verdana"/>
              </a:rPr>
              <a:t>C</a:t>
            </a:r>
            <a:r>
              <a:rPr sz="2600" spc="-30" dirty="0">
                <a:latin typeface="Verdana"/>
                <a:cs typeface="Verdana"/>
              </a:rPr>
              <a:t>F</a:t>
            </a:r>
            <a:r>
              <a:rPr sz="2600" spc="120" dirty="0">
                <a:latin typeface="Verdana"/>
                <a:cs typeface="Verdana"/>
              </a:rPr>
              <a:t>P</a:t>
            </a:r>
            <a:r>
              <a:rPr sz="2600" spc="-60" dirty="0">
                <a:latin typeface="Verdana"/>
                <a:cs typeface="Verdana"/>
              </a:rPr>
              <a:t>s</a:t>
            </a:r>
            <a:r>
              <a:rPr sz="2600" spc="-280" dirty="0">
                <a:latin typeface="Verdana"/>
                <a:cs typeface="Verdana"/>
              </a:rPr>
              <a:t> </a:t>
            </a:r>
            <a:r>
              <a:rPr sz="2600" spc="85" dirty="0">
                <a:latin typeface="Verdana"/>
                <a:cs typeface="Verdana"/>
              </a:rPr>
              <a:t>f</a:t>
            </a:r>
            <a:r>
              <a:rPr sz="2600" spc="45" dirty="0">
                <a:latin typeface="Verdana"/>
                <a:cs typeface="Verdana"/>
              </a:rPr>
              <a:t>l</a:t>
            </a:r>
            <a:r>
              <a:rPr sz="2600" spc="-60" dirty="0">
                <a:latin typeface="Verdana"/>
                <a:cs typeface="Verdana"/>
              </a:rPr>
              <a:t>e</a:t>
            </a:r>
            <a:r>
              <a:rPr sz="2600" spc="-240" dirty="0">
                <a:latin typeface="Verdana"/>
                <a:cs typeface="Verdana"/>
              </a:rPr>
              <a:t>x</a:t>
            </a:r>
            <a:r>
              <a:rPr sz="2600" spc="-20" dirty="0">
                <a:latin typeface="Verdana"/>
                <a:cs typeface="Verdana"/>
              </a:rPr>
              <a:t>i</a:t>
            </a:r>
            <a:r>
              <a:rPr sz="2600" spc="45" dirty="0">
                <a:latin typeface="Verdana"/>
                <a:cs typeface="Verdana"/>
              </a:rPr>
              <a:t>bl</a:t>
            </a:r>
            <a:r>
              <a:rPr sz="2600" spc="-55" dirty="0">
                <a:latin typeface="Verdana"/>
                <a:cs typeface="Verdana"/>
              </a:rPr>
              <a:t>e</a:t>
            </a:r>
            <a:r>
              <a:rPr sz="2600" spc="-280" dirty="0">
                <a:latin typeface="Verdana"/>
                <a:cs typeface="Verdana"/>
              </a:rPr>
              <a:t> </a:t>
            </a:r>
            <a:r>
              <a:rPr sz="2600" spc="-120" dirty="0">
                <a:latin typeface="Verdana"/>
                <a:cs typeface="Verdana"/>
              </a:rPr>
              <a:t>a</a:t>
            </a:r>
            <a:r>
              <a:rPr sz="2600" spc="-40" dirty="0">
                <a:latin typeface="Verdana"/>
                <a:cs typeface="Verdana"/>
              </a:rPr>
              <a:t>n</a:t>
            </a:r>
            <a:r>
              <a:rPr sz="2600" spc="50" dirty="0">
                <a:latin typeface="Verdana"/>
                <a:cs typeface="Verdana"/>
              </a:rPr>
              <a:t>d</a:t>
            </a:r>
            <a:r>
              <a:rPr sz="2600" spc="-280" dirty="0">
                <a:latin typeface="Verdana"/>
                <a:cs typeface="Verdana"/>
              </a:rPr>
              <a:t> </a:t>
            </a:r>
            <a:r>
              <a:rPr sz="2600" spc="-65" dirty="0">
                <a:latin typeface="Verdana"/>
                <a:cs typeface="Verdana"/>
              </a:rPr>
              <a:t>s</a:t>
            </a:r>
            <a:r>
              <a:rPr sz="2600" spc="-60" dirty="0">
                <a:latin typeface="Verdana"/>
                <a:cs typeface="Verdana"/>
              </a:rPr>
              <a:t>e</a:t>
            </a:r>
            <a:r>
              <a:rPr sz="2600" spc="45" dirty="0">
                <a:latin typeface="Verdana"/>
                <a:cs typeface="Verdana"/>
              </a:rPr>
              <a:t>l</a:t>
            </a:r>
            <a:r>
              <a:rPr sz="2600" spc="85" dirty="0">
                <a:latin typeface="Verdana"/>
                <a:cs typeface="Verdana"/>
              </a:rPr>
              <a:t>f</a:t>
            </a:r>
            <a:r>
              <a:rPr sz="2600" spc="-195" dirty="0">
                <a:latin typeface="Verdana"/>
                <a:cs typeface="Verdana"/>
              </a:rPr>
              <a:t>-</a:t>
            </a:r>
            <a:r>
              <a:rPr sz="2600" spc="-65" dirty="0">
                <a:latin typeface="Verdana"/>
                <a:cs typeface="Verdana"/>
              </a:rPr>
              <a:t>s</a:t>
            </a:r>
            <a:r>
              <a:rPr sz="2600" spc="-60" dirty="0">
                <a:latin typeface="Verdana"/>
                <a:cs typeface="Verdana"/>
              </a:rPr>
              <a:t>u</a:t>
            </a:r>
            <a:r>
              <a:rPr sz="2600" spc="45" dirty="0">
                <a:latin typeface="Verdana"/>
                <a:cs typeface="Verdana"/>
              </a:rPr>
              <a:t>pp</a:t>
            </a:r>
            <a:r>
              <a:rPr sz="2600" spc="25" dirty="0">
                <a:latin typeface="Verdana"/>
                <a:cs typeface="Verdana"/>
              </a:rPr>
              <a:t>o</a:t>
            </a:r>
            <a:r>
              <a:rPr sz="2600" spc="-30" dirty="0">
                <a:latin typeface="Verdana"/>
                <a:cs typeface="Verdana"/>
              </a:rPr>
              <a:t>r</a:t>
            </a:r>
            <a:r>
              <a:rPr sz="2600" spc="40" dirty="0">
                <a:latin typeface="Verdana"/>
                <a:cs typeface="Verdana"/>
              </a:rPr>
              <a:t>t</a:t>
            </a:r>
            <a:r>
              <a:rPr sz="2600" spc="-20" dirty="0">
                <a:latin typeface="Verdana"/>
                <a:cs typeface="Verdana"/>
              </a:rPr>
              <a:t>i</a:t>
            </a:r>
            <a:r>
              <a:rPr sz="2600" spc="-40" dirty="0">
                <a:latin typeface="Verdana"/>
                <a:cs typeface="Verdana"/>
              </a:rPr>
              <a:t>n</a:t>
            </a:r>
            <a:r>
              <a:rPr sz="2600" spc="-190" dirty="0">
                <a:latin typeface="Verdana"/>
                <a:cs typeface="Verdana"/>
              </a:rPr>
              <a:t>g</a:t>
            </a:r>
            <a:r>
              <a:rPr sz="2600" spc="-265" dirty="0">
                <a:latin typeface="Verdana"/>
                <a:cs typeface="Verdana"/>
              </a:rPr>
              <a:t>.</a:t>
            </a:r>
            <a:endParaRPr sz="2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350">
              <a:latin typeface="Verdana"/>
              <a:cs typeface="Verdana"/>
            </a:endParaRPr>
          </a:p>
          <a:p>
            <a:pPr marL="8355330" marR="40640" indent="-3278504">
              <a:lnSpc>
                <a:spcPct val="115599"/>
              </a:lnSpc>
            </a:pPr>
            <a:r>
              <a:rPr sz="2600" spc="-70" dirty="0">
                <a:latin typeface="Verdana"/>
                <a:cs typeface="Verdana"/>
              </a:rPr>
              <a:t>They</a:t>
            </a:r>
            <a:r>
              <a:rPr sz="2600" spc="-270" dirty="0">
                <a:latin typeface="Verdana"/>
                <a:cs typeface="Verdana"/>
              </a:rPr>
              <a:t> </a:t>
            </a:r>
            <a:r>
              <a:rPr sz="2600" spc="-40" dirty="0">
                <a:latin typeface="Verdana"/>
                <a:cs typeface="Verdana"/>
              </a:rPr>
              <a:t>demonstrate</a:t>
            </a:r>
            <a:r>
              <a:rPr sz="2600" spc="-270" dirty="0">
                <a:latin typeface="Verdana"/>
                <a:cs typeface="Verdana"/>
              </a:rPr>
              <a:t> </a:t>
            </a:r>
            <a:r>
              <a:rPr sz="2600" spc="-30" dirty="0">
                <a:latin typeface="Verdana"/>
                <a:cs typeface="Verdana"/>
              </a:rPr>
              <a:t>excellent</a:t>
            </a:r>
            <a:r>
              <a:rPr sz="2600" spc="-270" dirty="0">
                <a:latin typeface="Verdana"/>
                <a:cs typeface="Verdana"/>
              </a:rPr>
              <a:t> </a:t>
            </a:r>
            <a:r>
              <a:rPr sz="2600" spc="-15" dirty="0">
                <a:latin typeface="Verdana"/>
                <a:cs typeface="Verdana"/>
              </a:rPr>
              <a:t>electrochemical</a:t>
            </a:r>
            <a:r>
              <a:rPr sz="2600" spc="-270" dirty="0">
                <a:latin typeface="Verdana"/>
                <a:cs typeface="Verdana"/>
              </a:rPr>
              <a:t> </a:t>
            </a:r>
            <a:r>
              <a:rPr sz="2600" spc="-45" dirty="0">
                <a:latin typeface="Verdana"/>
                <a:cs typeface="Verdana"/>
              </a:rPr>
              <a:t>performance,</a:t>
            </a:r>
            <a:r>
              <a:rPr sz="2600" spc="-270" dirty="0">
                <a:latin typeface="Verdana"/>
                <a:cs typeface="Verdana"/>
              </a:rPr>
              <a:t> </a:t>
            </a:r>
            <a:r>
              <a:rPr sz="2600" spc="-30" dirty="0">
                <a:latin typeface="Verdana"/>
                <a:cs typeface="Verdana"/>
              </a:rPr>
              <a:t>with</a:t>
            </a:r>
            <a:r>
              <a:rPr sz="2600" spc="-270" dirty="0">
                <a:latin typeface="Verdana"/>
                <a:cs typeface="Verdana"/>
              </a:rPr>
              <a:t> </a:t>
            </a:r>
            <a:r>
              <a:rPr sz="2600" spc="-120" dirty="0">
                <a:latin typeface="Verdana"/>
                <a:cs typeface="Verdana"/>
              </a:rPr>
              <a:t>a</a:t>
            </a:r>
            <a:r>
              <a:rPr sz="2600" spc="-270" dirty="0">
                <a:latin typeface="Verdana"/>
                <a:cs typeface="Verdana"/>
              </a:rPr>
              <a:t> </a:t>
            </a:r>
            <a:r>
              <a:rPr sz="2600" spc="-75" dirty="0">
                <a:latin typeface="Verdana"/>
                <a:cs typeface="Verdana"/>
              </a:rPr>
              <a:t>high</a:t>
            </a:r>
            <a:r>
              <a:rPr sz="2600" spc="-270" dirty="0">
                <a:latin typeface="Verdana"/>
                <a:cs typeface="Verdana"/>
              </a:rPr>
              <a:t> </a:t>
            </a:r>
            <a:r>
              <a:rPr sz="2600" spc="10" dirty="0">
                <a:latin typeface="Verdana"/>
                <a:cs typeface="Verdana"/>
              </a:rPr>
              <a:t>specific </a:t>
            </a:r>
            <a:r>
              <a:rPr sz="2600" spc="-894" dirty="0">
                <a:latin typeface="Verdana"/>
                <a:cs typeface="Verdana"/>
              </a:rPr>
              <a:t> </a:t>
            </a:r>
            <a:r>
              <a:rPr sz="2600" spc="80" dirty="0">
                <a:latin typeface="Verdana"/>
                <a:cs typeface="Verdana"/>
              </a:rPr>
              <a:t>c</a:t>
            </a:r>
            <a:r>
              <a:rPr sz="2600" spc="-125" dirty="0">
                <a:latin typeface="Verdana"/>
                <a:cs typeface="Verdana"/>
              </a:rPr>
              <a:t>a</a:t>
            </a:r>
            <a:r>
              <a:rPr sz="2600" spc="40" dirty="0">
                <a:latin typeface="Verdana"/>
                <a:cs typeface="Verdana"/>
              </a:rPr>
              <a:t>p</a:t>
            </a:r>
            <a:r>
              <a:rPr sz="2600" spc="-125" dirty="0">
                <a:latin typeface="Verdana"/>
                <a:cs typeface="Verdana"/>
              </a:rPr>
              <a:t>a</a:t>
            </a:r>
            <a:r>
              <a:rPr sz="2600" spc="80" dirty="0">
                <a:latin typeface="Verdana"/>
                <a:cs typeface="Verdana"/>
              </a:rPr>
              <a:t>c</a:t>
            </a:r>
            <a:r>
              <a:rPr sz="2600" spc="-25" dirty="0">
                <a:latin typeface="Verdana"/>
                <a:cs typeface="Verdana"/>
              </a:rPr>
              <a:t>i</a:t>
            </a:r>
            <a:r>
              <a:rPr sz="2600" spc="35" dirty="0">
                <a:latin typeface="Verdana"/>
                <a:cs typeface="Verdana"/>
              </a:rPr>
              <a:t>t</a:t>
            </a:r>
            <a:r>
              <a:rPr sz="2600" spc="-125" dirty="0">
                <a:latin typeface="Verdana"/>
                <a:cs typeface="Verdana"/>
              </a:rPr>
              <a:t>a</a:t>
            </a:r>
            <a:r>
              <a:rPr sz="2600" spc="-45" dirty="0">
                <a:latin typeface="Verdana"/>
                <a:cs typeface="Verdana"/>
              </a:rPr>
              <a:t>n</a:t>
            </a:r>
            <a:r>
              <a:rPr sz="2600" spc="80" dirty="0">
                <a:latin typeface="Verdana"/>
                <a:cs typeface="Verdana"/>
              </a:rPr>
              <a:t>c</a:t>
            </a:r>
            <a:r>
              <a:rPr sz="2600" spc="-60" dirty="0">
                <a:latin typeface="Verdana"/>
                <a:cs typeface="Verdana"/>
              </a:rPr>
              <a:t>e</a:t>
            </a:r>
            <a:r>
              <a:rPr sz="2600" spc="-280" dirty="0">
                <a:latin typeface="Verdana"/>
                <a:cs typeface="Verdana"/>
              </a:rPr>
              <a:t> </a:t>
            </a:r>
            <a:r>
              <a:rPr sz="2600" spc="-125" dirty="0">
                <a:latin typeface="Verdana"/>
                <a:cs typeface="Verdana"/>
              </a:rPr>
              <a:t>a</a:t>
            </a:r>
            <a:r>
              <a:rPr sz="2600" spc="-45" dirty="0">
                <a:latin typeface="Verdana"/>
                <a:cs typeface="Verdana"/>
              </a:rPr>
              <a:t>n</a:t>
            </a:r>
            <a:r>
              <a:rPr sz="2600" spc="45" dirty="0">
                <a:latin typeface="Verdana"/>
                <a:cs typeface="Verdana"/>
              </a:rPr>
              <a:t>d</a:t>
            </a:r>
            <a:r>
              <a:rPr sz="2600" spc="-280" dirty="0">
                <a:latin typeface="Verdana"/>
                <a:cs typeface="Verdana"/>
              </a:rPr>
              <a:t> </a:t>
            </a:r>
            <a:r>
              <a:rPr sz="2600" spc="-195" dirty="0">
                <a:latin typeface="Verdana"/>
                <a:cs typeface="Verdana"/>
              </a:rPr>
              <a:t>g</a:t>
            </a:r>
            <a:r>
              <a:rPr sz="2600" spc="20" dirty="0">
                <a:latin typeface="Verdana"/>
                <a:cs typeface="Verdana"/>
              </a:rPr>
              <a:t>oo</a:t>
            </a:r>
            <a:r>
              <a:rPr sz="2600" spc="45" dirty="0">
                <a:latin typeface="Verdana"/>
                <a:cs typeface="Verdana"/>
              </a:rPr>
              <a:t>d</a:t>
            </a:r>
            <a:r>
              <a:rPr sz="2600" spc="-280" dirty="0">
                <a:latin typeface="Verdana"/>
                <a:cs typeface="Verdana"/>
              </a:rPr>
              <a:t> </a:t>
            </a:r>
            <a:r>
              <a:rPr sz="2600" spc="80" dirty="0">
                <a:latin typeface="Verdana"/>
                <a:cs typeface="Verdana"/>
              </a:rPr>
              <a:t>c</a:t>
            </a:r>
            <a:r>
              <a:rPr sz="2600" spc="-75" dirty="0">
                <a:latin typeface="Verdana"/>
                <a:cs typeface="Verdana"/>
              </a:rPr>
              <a:t>y</a:t>
            </a:r>
            <a:r>
              <a:rPr sz="2600" spc="80" dirty="0">
                <a:latin typeface="Verdana"/>
                <a:cs typeface="Verdana"/>
              </a:rPr>
              <a:t>c</a:t>
            </a:r>
            <a:r>
              <a:rPr sz="2600" spc="45" dirty="0">
                <a:latin typeface="Verdana"/>
                <a:cs typeface="Verdana"/>
              </a:rPr>
              <a:t>l</a:t>
            </a:r>
            <a:r>
              <a:rPr sz="2600" spc="-60" dirty="0">
                <a:latin typeface="Verdana"/>
                <a:cs typeface="Verdana"/>
              </a:rPr>
              <a:t>e</a:t>
            </a:r>
            <a:r>
              <a:rPr sz="2600" spc="-280" dirty="0">
                <a:latin typeface="Verdana"/>
                <a:cs typeface="Verdana"/>
              </a:rPr>
              <a:t> </a:t>
            </a:r>
            <a:r>
              <a:rPr sz="2600" spc="-70" dirty="0">
                <a:latin typeface="Verdana"/>
                <a:cs typeface="Verdana"/>
              </a:rPr>
              <a:t>s</a:t>
            </a:r>
            <a:r>
              <a:rPr sz="2600" spc="35" dirty="0">
                <a:latin typeface="Verdana"/>
                <a:cs typeface="Verdana"/>
              </a:rPr>
              <a:t>t</a:t>
            </a:r>
            <a:r>
              <a:rPr sz="2600" spc="-125" dirty="0">
                <a:latin typeface="Verdana"/>
                <a:cs typeface="Verdana"/>
              </a:rPr>
              <a:t>a</a:t>
            </a:r>
            <a:r>
              <a:rPr sz="2600" spc="40" dirty="0">
                <a:latin typeface="Verdana"/>
                <a:cs typeface="Verdana"/>
              </a:rPr>
              <a:t>b</a:t>
            </a:r>
            <a:r>
              <a:rPr sz="2600" spc="-25" dirty="0">
                <a:latin typeface="Verdana"/>
                <a:cs typeface="Verdana"/>
              </a:rPr>
              <a:t>i</a:t>
            </a:r>
            <a:r>
              <a:rPr sz="2600" spc="45" dirty="0">
                <a:latin typeface="Verdana"/>
                <a:cs typeface="Verdana"/>
              </a:rPr>
              <a:t>l</a:t>
            </a:r>
            <a:r>
              <a:rPr sz="2600" spc="-25" dirty="0">
                <a:latin typeface="Verdana"/>
                <a:cs typeface="Verdana"/>
              </a:rPr>
              <a:t>i</a:t>
            </a:r>
            <a:r>
              <a:rPr sz="2600" spc="35" dirty="0">
                <a:latin typeface="Verdana"/>
                <a:cs typeface="Verdana"/>
              </a:rPr>
              <a:t>t</a:t>
            </a:r>
            <a:r>
              <a:rPr sz="2600" spc="-75" dirty="0">
                <a:latin typeface="Verdana"/>
                <a:cs typeface="Verdana"/>
              </a:rPr>
              <a:t>y</a:t>
            </a:r>
            <a:r>
              <a:rPr sz="2600" spc="-265" dirty="0">
                <a:latin typeface="Verdana"/>
                <a:cs typeface="Verdana"/>
              </a:rPr>
              <a:t>.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9152548"/>
            <a:ext cx="15199994" cy="1134745"/>
          </a:xfrm>
          <a:custGeom>
            <a:avLst/>
            <a:gdLst/>
            <a:ahLst/>
            <a:cxnLst/>
            <a:rect l="l" t="t" r="r" b="b"/>
            <a:pathLst>
              <a:path w="15199994" h="1134745">
                <a:moveTo>
                  <a:pt x="14428262" y="1134451"/>
                </a:moveTo>
                <a:lnTo>
                  <a:pt x="0" y="1134451"/>
                </a:lnTo>
                <a:lnTo>
                  <a:pt x="0" y="0"/>
                </a:lnTo>
                <a:lnTo>
                  <a:pt x="14428259" y="0"/>
                </a:lnTo>
                <a:lnTo>
                  <a:pt x="15199784" y="567226"/>
                </a:lnTo>
                <a:lnTo>
                  <a:pt x="14428262" y="1134451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73637" y="9381823"/>
            <a:ext cx="13655675" cy="772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08785" marR="5080" indent="-1696720">
              <a:lnSpc>
                <a:spcPct val="116599"/>
              </a:lnSpc>
              <a:spcBef>
                <a:spcPts val="95"/>
              </a:spcBef>
            </a:pPr>
            <a:r>
              <a:rPr sz="2100" spc="-135" dirty="0">
                <a:latin typeface="Verdana"/>
                <a:cs typeface="Verdana"/>
              </a:rPr>
              <a:t>In</a:t>
            </a:r>
            <a:r>
              <a:rPr sz="2100" spc="-210" dirty="0">
                <a:latin typeface="Verdana"/>
                <a:cs typeface="Verdana"/>
              </a:rPr>
              <a:t> </a:t>
            </a:r>
            <a:r>
              <a:rPr sz="2100" spc="-80" dirty="0">
                <a:latin typeface="Verdana"/>
                <a:cs typeface="Verdana"/>
              </a:rPr>
              <a:t>summary,</a:t>
            </a:r>
            <a:r>
              <a:rPr sz="2100" spc="-21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cellulose-based</a:t>
            </a:r>
            <a:r>
              <a:rPr sz="2100" spc="-210" dirty="0">
                <a:latin typeface="Verdana"/>
                <a:cs typeface="Verdana"/>
              </a:rPr>
              <a:t> </a:t>
            </a:r>
            <a:r>
              <a:rPr sz="2100" spc="5" dirty="0">
                <a:latin typeface="Verdana"/>
                <a:cs typeface="Verdana"/>
              </a:rPr>
              <a:t>ACFPs</a:t>
            </a:r>
            <a:r>
              <a:rPr sz="2100" spc="-210" dirty="0">
                <a:latin typeface="Verdana"/>
                <a:cs typeface="Verdana"/>
              </a:rPr>
              <a:t> </a:t>
            </a:r>
            <a:r>
              <a:rPr sz="2100" spc="-20" dirty="0">
                <a:latin typeface="Verdana"/>
                <a:cs typeface="Verdana"/>
              </a:rPr>
              <a:t>represent</a:t>
            </a:r>
            <a:r>
              <a:rPr sz="2100" spc="-210" dirty="0">
                <a:latin typeface="Verdana"/>
                <a:cs typeface="Verdana"/>
              </a:rPr>
              <a:t> </a:t>
            </a:r>
            <a:r>
              <a:rPr sz="2100" spc="-85" dirty="0">
                <a:latin typeface="Verdana"/>
                <a:cs typeface="Verdana"/>
              </a:rPr>
              <a:t>a</a:t>
            </a:r>
            <a:r>
              <a:rPr sz="2100" spc="-210" dirty="0">
                <a:latin typeface="Verdana"/>
                <a:cs typeface="Verdana"/>
              </a:rPr>
              <a:t> </a:t>
            </a:r>
            <a:r>
              <a:rPr sz="2100" spc="-35" dirty="0">
                <a:latin typeface="Verdana"/>
                <a:cs typeface="Verdana"/>
              </a:rPr>
              <a:t>promising</a:t>
            </a:r>
            <a:r>
              <a:rPr sz="2100" spc="-210" dirty="0">
                <a:latin typeface="Verdana"/>
                <a:cs typeface="Verdana"/>
              </a:rPr>
              <a:t> </a:t>
            </a:r>
            <a:r>
              <a:rPr sz="2100" spc="-35" dirty="0">
                <a:latin typeface="Verdana"/>
                <a:cs typeface="Verdana"/>
              </a:rPr>
              <a:t>material</a:t>
            </a:r>
            <a:r>
              <a:rPr sz="2100" spc="-210" dirty="0">
                <a:latin typeface="Verdana"/>
                <a:cs typeface="Verdana"/>
              </a:rPr>
              <a:t> </a:t>
            </a:r>
            <a:r>
              <a:rPr sz="2100" spc="25" dirty="0">
                <a:latin typeface="Verdana"/>
                <a:cs typeface="Verdana"/>
              </a:rPr>
              <a:t>for</a:t>
            </a:r>
            <a:r>
              <a:rPr sz="2100" spc="-210" dirty="0">
                <a:latin typeface="Verdana"/>
                <a:cs typeface="Verdana"/>
              </a:rPr>
              <a:t> </a:t>
            </a:r>
            <a:r>
              <a:rPr sz="2100" spc="-55" dirty="0">
                <a:latin typeface="Verdana"/>
                <a:cs typeface="Verdana"/>
              </a:rPr>
              <a:t>energy</a:t>
            </a:r>
            <a:r>
              <a:rPr sz="2100" spc="-210" dirty="0">
                <a:latin typeface="Verdana"/>
                <a:cs typeface="Verdana"/>
              </a:rPr>
              <a:t> </a:t>
            </a:r>
            <a:r>
              <a:rPr sz="2100" spc="-40" dirty="0">
                <a:latin typeface="Verdana"/>
                <a:cs typeface="Verdana"/>
              </a:rPr>
              <a:t>storage</a:t>
            </a:r>
            <a:r>
              <a:rPr sz="2100" spc="-210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applications</a:t>
            </a:r>
            <a:r>
              <a:rPr sz="2100" spc="-210" dirty="0">
                <a:latin typeface="Verdana"/>
                <a:cs typeface="Verdana"/>
              </a:rPr>
              <a:t> </a:t>
            </a:r>
            <a:r>
              <a:rPr sz="2100" spc="-15" dirty="0">
                <a:latin typeface="Verdana"/>
                <a:cs typeface="Verdana"/>
              </a:rPr>
              <a:t>due</a:t>
            </a:r>
            <a:r>
              <a:rPr sz="2100" spc="-210" dirty="0">
                <a:latin typeface="Verdana"/>
                <a:cs typeface="Verdana"/>
              </a:rPr>
              <a:t> </a:t>
            </a:r>
            <a:r>
              <a:rPr sz="2100" spc="35" dirty="0">
                <a:latin typeface="Verdana"/>
                <a:cs typeface="Verdana"/>
              </a:rPr>
              <a:t>to </a:t>
            </a:r>
            <a:r>
              <a:rPr sz="2100" spc="-725" dirty="0">
                <a:latin typeface="Verdana"/>
                <a:cs typeface="Verdana"/>
              </a:rPr>
              <a:t> </a:t>
            </a:r>
            <a:r>
              <a:rPr sz="2100" spc="-15" dirty="0">
                <a:latin typeface="Verdana"/>
                <a:cs typeface="Verdana"/>
              </a:rPr>
              <a:t>their</a:t>
            </a:r>
            <a:r>
              <a:rPr sz="2100" spc="-220" dirty="0">
                <a:latin typeface="Verdana"/>
                <a:cs typeface="Verdana"/>
              </a:rPr>
              <a:t> </a:t>
            </a:r>
            <a:r>
              <a:rPr sz="2100" spc="-20" dirty="0">
                <a:latin typeface="Verdana"/>
                <a:cs typeface="Verdana"/>
              </a:rPr>
              <a:t>unique</a:t>
            </a:r>
            <a:r>
              <a:rPr sz="2100" spc="-215" dirty="0">
                <a:latin typeface="Verdana"/>
                <a:cs typeface="Verdana"/>
              </a:rPr>
              <a:t> </a:t>
            </a:r>
            <a:r>
              <a:rPr sz="2100" spc="-25" dirty="0">
                <a:latin typeface="Verdana"/>
                <a:cs typeface="Verdana"/>
              </a:rPr>
              <a:t>structure,</a:t>
            </a:r>
            <a:r>
              <a:rPr sz="2100" spc="-220" dirty="0">
                <a:latin typeface="Verdana"/>
                <a:cs typeface="Verdana"/>
              </a:rPr>
              <a:t> </a:t>
            </a:r>
            <a:r>
              <a:rPr sz="2100" spc="-20" dirty="0">
                <a:latin typeface="Verdana"/>
                <a:cs typeface="Verdana"/>
              </a:rPr>
              <a:t>mechanical</a:t>
            </a:r>
            <a:r>
              <a:rPr sz="2100" spc="-215" dirty="0">
                <a:latin typeface="Verdana"/>
                <a:cs typeface="Verdana"/>
              </a:rPr>
              <a:t> </a:t>
            </a:r>
            <a:r>
              <a:rPr sz="2100" spc="-50" dirty="0">
                <a:latin typeface="Verdana"/>
                <a:cs typeface="Verdana"/>
              </a:rPr>
              <a:t>strength,</a:t>
            </a:r>
            <a:r>
              <a:rPr sz="2100" spc="-220" dirty="0">
                <a:latin typeface="Verdana"/>
                <a:cs typeface="Verdana"/>
              </a:rPr>
              <a:t> </a:t>
            </a:r>
            <a:r>
              <a:rPr sz="2100" spc="-20" dirty="0">
                <a:latin typeface="Verdana"/>
                <a:cs typeface="Verdana"/>
              </a:rPr>
              <a:t>and</a:t>
            </a:r>
            <a:r>
              <a:rPr sz="2100" spc="-215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electrochemical</a:t>
            </a:r>
            <a:r>
              <a:rPr sz="2100" spc="-215" dirty="0">
                <a:latin typeface="Verdana"/>
                <a:cs typeface="Verdana"/>
              </a:rPr>
              <a:t> </a:t>
            </a:r>
            <a:r>
              <a:rPr sz="2100" spc="-30" dirty="0">
                <a:latin typeface="Verdana"/>
                <a:cs typeface="Verdana"/>
              </a:rPr>
              <a:t>performance.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726668" y="9762336"/>
            <a:ext cx="227329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65" dirty="0">
                <a:solidFill>
                  <a:srgbClr val="F4F4F4"/>
                </a:solidFill>
                <a:latin typeface="Trebuchet MS"/>
                <a:cs typeface="Trebuchet MS"/>
              </a:rPr>
              <a:t>1</a:t>
            </a:r>
            <a:r>
              <a:rPr sz="1700" spc="-40" dirty="0">
                <a:solidFill>
                  <a:srgbClr val="F4F4F4"/>
                </a:solidFill>
                <a:latin typeface="Trebuchet MS"/>
                <a:cs typeface="Trebuchet MS"/>
              </a:rPr>
              <a:t>5</a:t>
            </a:r>
            <a:endParaRPr sz="1700">
              <a:latin typeface="Trebuchet MS"/>
              <a:cs typeface="Trebuchet MS"/>
            </a:endParaRP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306C9BAE-900C-6D1E-CF7B-CB26ED8876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401"/>
    </mc:Choice>
    <mc:Fallback>
      <p:transition spd="slow" advTm="494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1782425" cy="10287000"/>
            <a:chOff x="0" y="0"/>
            <a:chExt cx="11782425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920605" cy="10287000"/>
            </a:xfrm>
            <a:custGeom>
              <a:avLst/>
              <a:gdLst/>
              <a:ahLst/>
              <a:cxnLst/>
              <a:rect l="l" t="t" r="r" b="b"/>
              <a:pathLst>
                <a:path w="9920605" h="10287000">
                  <a:moveTo>
                    <a:pt x="0" y="0"/>
                  </a:moveTo>
                  <a:lnTo>
                    <a:pt x="7115046" y="0"/>
                  </a:lnTo>
                  <a:lnTo>
                    <a:pt x="9920365" y="4859008"/>
                  </a:lnTo>
                  <a:lnTo>
                    <a:pt x="6786549" y="10286999"/>
                  </a:lnTo>
                  <a:lnTo>
                    <a:pt x="23551" y="10286999"/>
                  </a:lnTo>
                  <a:lnTo>
                    <a:pt x="0" y="102462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5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505428" y="0"/>
              <a:ext cx="5277485" cy="4236085"/>
            </a:xfrm>
            <a:custGeom>
              <a:avLst/>
              <a:gdLst/>
              <a:ahLst/>
              <a:cxnLst/>
              <a:rect l="l" t="t" r="r" b="b"/>
              <a:pathLst>
                <a:path w="5277484" h="4236085">
                  <a:moveTo>
                    <a:pt x="1126194" y="0"/>
                  </a:moveTo>
                  <a:lnTo>
                    <a:pt x="4150753" y="0"/>
                  </a:lnTo>
                  <a:lnTo>
                    <a:pt x="5276947" y="1950647"/>
                  </a:lnTo>
                  <a:lnTo>
                    <a:pt x="3957756" y="4235578"/>
                  </a:lnTo>
                  <a:lnTo>
                    <a:pt x="1319375" y="4235578"/>
                  </a:lnTo>
                  <a:lnTo>
                    <a:pt x="0" y="1950647"/>
                  </a:lnTo>
                  <a:lnTo>
                    <a:pt x="1126194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22682" y="167315"/>
            <a:ext cx="5532755" cy="1167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0" spc="-310" dirty="0"/>
              <a:t>C</a:t>
            </a:r>
            <a:r>
              <a:rPr sz="7500" spc="45" dirty="0"/>
              <a:t>O</a:t>
            </a:r>
            <a:r>
              <a:rPr sz="7500" spc="170" dirty="0"/>
              <a:t>N</a:t>
            </a:r>
            <a:r>
              <a:rPr sz="7500" spc="-310" dirty="0"/>
              <a:t>C</a:t>
            </a:r>
            <a:r>
              <a:rPr sz="7500" spc="-85" dirty="0"/>
              <a:t>L</a:t>
            </a:r>
            <a:r>
              <a:rPr sz="7500" spc="-25" dirty="0"/>
              <a:t>U</a:t>
            </a:r>
            <a:r>
              <a:rPr sz="7500" spc="509" dirty="0"/>
              <a:t>S</a:t>
            </a:r>
            <a:r>
              <a:rPr sz="7500" spc="40" dirty="0"/>
              <a:t>I</a:t>
            </a:r>
            <a:r>
              <a:rPr sz="7500" spc="45" dirty="0"/>
              <a:t>O</a:t>
            </a:r>
            <a:r>
              <a:rPr sz="7500" spc="245" dirty="0"/>
              <a:t>N</a:t>
            </a:r>
            <a:endParaRPr sz="7500"/>
          </a:p>
        </p:txBody>
      </p:sp>
      <p:sp>
        <p:nvSpPr>
          <p:cNvPr id="6" name="object 6"/>
          <p:cNvSpPr txBox="1"/>
          <p:nvPr/>
        </p:nvSpPr>
        <p:spPr>
          <a:xfrm>
            <a:off x="245340" y="9691895"/>
            <a:ext cx="23431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65" dirty="0">
                <a:solidFill>
                  <a:srgbClr val="F4F4F4"/>
                </a:solidFill>
                <a:latin typeface="Trebuchet MS"/>
                <a:cs typeface="Trebuchet MS"/>
              </a:rPr>
              <a:t>1</a:t>
            </a:r>
            <a:r>
              <a:rPr sz="1700" spc="10" dirty="0">
                <a:solidFill>
                  <a:srgbClr val="F4F4F4"/>
                </a:solidFill>
                <a:latin typeface="Trebuchet MS"/>
                <a:cs typeface="Trebuchet MS"/>
              </a:rPr>
              <a:t>6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-12104" y="1751007"/>
            <a:ext cx="9667875" cy="2578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150" b="1" u="heavy" spc="-409" dirty="0">
                <a:solidFill>
                  <a:srgbClr val="F4F4F4"/>
                </a:solidFill>
                <a:uFill>
                  <a:solidFill>
                    <a:srgbClr val="F4F4F4"/>
                  </a:solidFill>
                </a:uFill>
                <a:latin typeface="Verdana"/>
                <a:cs typeface="Verdana"/>
              </a:rPr>
              <a:t>S</a:t>
            </a:r>
            <a:r>
              <a:rPr sz="4150" b="1" u="heavy" spc="-380" dirty="0">
                <a:solidFill>
                  <a:srgbClr val="F4F4F4"/>
                </a:solidFill>
                <a:uFill>
                  <a:solidFill>
                    <a:srgbClr val="F4F4F4"/>
                  </a:solidFill>
                </a:uFill>
                <a:latin typeface="Verdana"/>
                <a:cs typeface="Verdana"/>
              </a:rPr>
              <a:t>u</a:t>
            </a:r>
            <a:r>
              <a:rPr sz="4150" b="1" u="heavy" spc="-235" dirty="0">
                <a:solidFill>
                  <a:srgbClr val="F4F4F4"/>
                </a:solidFill>
                <a:uFill>
                  <a:solidFill>
                    <a:srgbClr val="F4F4F4"/>
                  </a:solidFill>
                </a:uFill>
                <a:latin typeface="Verdana"/>
                <a:cs typeface="Verdana"/>
              </a:rPr>
              <a:t>b</a:t>
            </a:r>
            <a:r>
              <a:rPr sz="4150" b="1" spc="-475" dirty="0">
                <a:solidFill>
                  <a:srgbClr val="F4F4F4"/>
                </a:solidFill>
                <a:latin typeface="Verdana"/>
                <a:cs typeface="Verdana"/>
              </a:rPr>
              <a:t>j</a:t>
            </a:r>
            <a:r>
              <a:rPr sz="4150" b="1" u="heavy" spc="-335" dirty="0">
                <a:solidFill>
                  <a:srgbClr val="F4F4F4"/>
                </a:solidFill>
                <a:uFill>
                  <a:solidFill>
                    <a:srgbClr val="F4F4F4"/>
                  </a:solidFill>
                </a:uFill>
                <a:latin typeface="Verdana"/>
                <a:cs typeface="Verdana"/>
              </a:rPr>
              <a:t>e</a:t>
            </a:r>
            <a:r>
              <a:rPr sz="4150" b="1" u="heavy" spc="-145" dirty="0">
                <a:solidFill>
                  <a:srgbClr val="F4F4F4"/>
                </a:solidFill>
                <a:uFill>
                  <a:solidFill>
                    <a:srgbClr val="F4F4F4"/>
                  </a:solidFill>
                </a:uFill>
                <a:latin typeface="Verdana"/>
                <a:cs typeface="Verdana"/>
              </a:rPr>
              <a:t>c</a:t>
            </a:r>
            <a:r>
              <a:rPr sz="4150" b="1" u="heavy" spc="-160" dirty="0">
                <a:solidFill>
                  <a:srgbClr val="F4F4F4"/>
                </a:solidFill>
                <a:uFill>
                  <a:solidFill>
                    <a:srgbClr val="F4F4F4"/>
                  </a:solidFill>
                </a:uFill>
                <a:latin typeface="Verdana"/>
                <a:cs typeface="Verdana"/>
              </a:rPr>
              <a:t>t</a:t>
            </a:r>
            <a:r>
              <a:rPr sz="4150" b="1" u="heavy" spc="-225" dirty="0">
                <a:solidFill>
                  <a:srgbClr val="F4F4F4"/>
                </a:solidFill>
                <a:uFill>
                  <a:solidFill>
                    <a:srgbClr val="F4F4F4"/>
                  </a:solidFill>
                </a:uFill>
                <a:latin typeface="Verdana"/>
                <a:cs typeface="Verdana"/>
              </a:rPr>
              <a:t>i</a:t>
            </a:r>
            <a:r>
              <a:rPr sz="4150" b="1" u="heavy" spc="-300" dirty="0">
                <a:solidFill>
                  <a:srgbClr val="F4F4F4"/>
                </a:solidFill>
                <a:uFill>
                  <a:solidFill>
                    <a:srgbClr val="F4F4F4"/>
                  </a:solidFill>
                </a:uFill>
                <a:latin typeface="Verdana"/>
                <a:cs typeface="Verdana"/>
              </a:rPr>
              <a:t>v</a:t>
            </a:r>
            <a:r>
              <a:rPr sz="4150" b="1" u="heavy" spc="-330" dirty="0">
                <a:solidFill>
                  <a:srgbClr val="F4F4F4"/>
                </a:solidFill>
                <a:uFill>
                  <a:solidFill>
                    <a:srgbClr val="F4F4F4"/>
                  </a:solidFill>
                </a:uFill>
                <a:latin typeface="Verdana"/>
                <a:cs typeface="Verdana"/>
              </a:rPr>
              <a:t>e</a:t>
            </a:r>
            <a:r>
              <a:rPr sz="4150" b="1" u="heavy" spc="-445" dirty="0">
                <a:solidFill>
                  <a:srgbClr val="F4F4F4"/>
                </a:solidFill>
                <a:uFill>
                  <a:solidFill>
                    <a:srgbClr val="F4F4F4"/>
                  </a:solidFill>
                </a:uFill>
                <a:latin typeface="Verdana"/>
                <a:cs typeface="Verdana"/>
              </a:rPr>
              <a:t> </a:t>
            </a:r>
            <a:r>
              <a:rPr sz="4150" b="1" u="heavy" spc="-105" dirty="0">
                <a:solidFill>
                  <a:srgbClr val="F4F4F4"/>
                </a:solidFill>
                <a:uFill>
                  <a:solidFill>
                    <a:srgbClr val="F4F4F4"/>
                  </a:solidFill>
                </a:uFill>
                <a:latin typeface="Verdana"/>
                <a:cs typeface="Verdana"/>
              </a:rPr>
              <a:t>C</a:t>
            </a:r>
            <a:r>
              <a:rPr sz="4150" b="1" u="heavy" spc="-260" dirty="0">
                <a:solidFill>
                  <a:srgbClr val="F4F4F4"/>
                </a:solidFill>
                <a:uFill>
                  <a:solidFill>
                    <a:srgbClr val="F4F4F4"/>
                  </a:solidFill>
                </a:uFill>
                <a:latin typeface="Verdana"/>
                <a:cs typeface="Verdana"/>
              </a:rPr>
              <a:t>o</a:t>
            </a:r>
            <a:r>
              <a:rPr sz="4150" b="1" u="heavy" spc="-345" dirty="0">
                <a:solidFill>
                  <a:srgbClr val="F4F4F4"/>
                </a:solidFill>
                <a:uFill>
                  <a:solidFill>
                    <a:srgbClr val="F4F4F4"/>
                  </a:solidFill>
                </a:uFill>
                <a:latin typeface="Verdana"/>
                <a:cs typeface="Verdana"/>
              </a:rPr>
              <a:t>n</a:t>
            </a:r>
            <a:r>
              <a:rPr sz="4150" b="1" u="heavy" spc="-145" dirty="0">
                <a:solidFill>
                  <a:srgbClr val="F4F4F4"/>
                </a:solidFill>
                <a:uFill>
                  <a:solidFill>
                    <a:srgbClr val="F4F4F4"/>
                  </a:solidFill>
                </a:uFill>
                <a:latin typeface="Verdana"/>
                <a:cs typeface="Verdana"/>
              </a:rPr>
              <a:t>c</a:t>
            </a:r>
            <a:r>
              <a:rPr sz="4150" b="1" u="heavy" spc="-140" dirty="0">
                <a:solidFill>
                  <a:srgbClr val="F4F4F4"/>
                </a:solidFill>
                <a:uFill>
                  <a:solidFill>
                    <a:srgbClr val="F4F4F4"/>
                  </a:solidFill>
                </a:uFill>
                <a:latin typeface="Verdana"/>
                <a:cs typeface="Verdana"/>
              </a:rPr>
              <a:t>l</a:t>
            </a:r>
            <a:r>
              <a:rPr sz="4150" b="1" u="heavy" spc="-380" dirty="0">
                <a:solidFill>
                  <a:srgbClr val="F4F4F4"/>
                </a:solidFill>
                <a:uFill>
                  <a:solidFill>
                    <a:srgbClr val="F4F4F4"/>
                  </a:solidFill>
                </a:uFill>
                <a:latin typeface="Verdana"/>
                <a:cs typeface="Verdana"/>
              </a:rPr>
              <a:t>u</a:t>
            </a:r>
            <a:r>
              <a:rPr sz="4150" b="1" u="heavy" spc="-409" dirty="0">
                <a:solidFill>
                  <a:srgbClr val="F4F4F4"/>
                </a:solidFill>
                <a:uFill>
                  <a:solidFill>
                    <a:srgbClr val="F4F4F4"/>
                  </a:solidFill>
                </a:uFill>
                <a:latin typeface="Verdana"/>
                <a:cs typeface="Verdana"/>
              </a:rPr>
              <a:t>s</a:t>
            </a:r>
            <a:r>
              <a:rPr sz="4150" b="1" u="heavy" spc="-225" dirty="0">
                <a:solidFill>
                  <a:srgbClr val="F4F4F4"/>
                </a:solidFill>
                <a:uFill>
                  <a:solidFill>
                    <a:srgbClr val="F4F4F4"/>
                  </a:solidFill>
                </a:uFill>
                <a:latin typeface="Verdana"/>
                <a:cs typeface="Verdana"/>
              </a:rPr>
              <a:t>i</a:t>
            </a:r>
            <a:r>
              <a:rPr sz="4150" b="1" u="heavy" spc="-260" dirty="0">
                <a:solidFill>
                  <a:srgbClr val="F4F4F4"/>
                </a:solidFill>
                <a:uFill>
                  <a:solidFill>
                    <a:srgbClr val="F4F4F4"/>
                  </a:solidFill>
                </a:uFill>
                <a:latin typeface="Verdana"/>
                <a:cs typeface="Verdana"/>
              </a:rPr>
              <a:t>o</a:t>
            </a:r>
            <a:r>
              <a:rPr sz="4150" b="1" u="heavy" spc="-340" dirty="0">
                <a:solidFill>
                  <a:srgbClr val="F4F4F4"/>
                </a:solidFill>
                <a:uFill>
                  <a:solidFill>
                    <a:srgbClr val="F4F4F4"/>
                  </a:solidFill>
                </a:uFill>
                <a:latin typeface="Verdana"/>
                <a:cs typeface="Verdana"/>
              </a:rPr>
              <a:t>n</a:t>
            </a:r>
            <a:endParaRPr sz="4150">
              <a:latin typeface="Verdana"/>
              <a:cs typeface="Verdana"/>
            </a:endParaRPr>
          </a:p>
          <a:p>
            <a:pPr marL="63500" marR="5080" algn="ctr">
              <a:lnSpc>
                <a:spcPct val="115999"/>
              </a:lnSpc>
              <a:spcBef>
                <a:spcPts val="2600"/>
              </a:spcBef>
            </a:pPr>
            <a:r>
              <a:rPr sz="1800" spc="30" dirty="0">
                <a:solidFill>
                  <a:srgbClr val="F4F4F4"/>
                </a:solidFill>
                <a:latin typeface="Microsoft Sans Serif"/>
                <a:cs typeface="Microsoft Sans Serif"/>
              </a:rPr>
              <a:t>The</a:t>
            </a:r>
            <a:r>
              <a:rPr sz="1800" spc="-30" dirty="0">
                <a:solidFill>
                  <a:srgbClr val="F4F4F4"/>
                </a:solidFill>
                <a:latin typeface="Microsoft Sans Serif"/>
                <a:cs typeface="Microsoft Sans Serif"/>
              </a:rPr>
              <a:t> </a:t>
            </a:r>
            <a:r>
              <a:rPr sz="1800" spc="70" dirty="0">
                <a:solidFill>
                  <a:srgbClr val="F4F4F4"/>
                </a:solidFill>
                <a:latin typeface="Microsoft Sans Serif"/>
                <a:cs typeface="Microsoft Sans Serif"/>
              </a:rPr>
              <a:t>research</a:t>
            </a:r>
            <a:r>
              <a:rPr sz="1800" spc="-25" dirty="0">
                <a:solidFill>
                  <a:srgbClr val="F4F4F4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F4F4F4"/>
                </a:solidFill>
                <a:latin typeface="Microsoft Sans Serif"/>
                <a:cs typeface="Microsoft Sans Serif"/>
              </a:rPr>
              <a:t>findings</a:t>
            </a:r>
            <a:r>
              <a:rPr sz="1800" spc="-25" dirty="0">
                <a:solidFill>
                  <a:srgbClr val="F4F4F4"/>
                </a:solidFill>
                <a:latin typeface="Microsoft Sans Serif"/>
                <a:cs typeface="Microsoft Sans Serif"/>
              </a:rPr>
              <a:t> </a:t>
            </a:r>
            <a:r>
              <a:rPr sz="1800" spc="110" dirty="0">
                <a:solidFill>
                  <a:srgbClr val="F4F4F4"/>
                </a:solidFill>
                <a:latin typeface="Microsoft Sans Serif"/>
                <a:cs typeface="Microsoft Sans Serif"/>
              </a:rPr>
              <a:t>demonstrate</a:t>
            </a:r>
            <a:r>
              <a:rPr sz="1800" spc="-25" dirty="0">
                <a:solidFill>
                  <a:srgbClr val="F4F4F4"/>
                </a:solidFill>
                <a:latin typeface="Microsoft Sans Serif"/>
                <a:cs typeface="Microsoft Sans Serif"/>
              </a:rPr>
              <a:t> </a:t>
            </a:r>
            <a:r>
              <a:rPr sz="1800" spc="145" dirty="0">
                <a:solidFill>
                  <a:srgbClr val="F4F4F4"/>
                </a:solidFill>
                <a:latin typeface="Microsoft Sans Serif"/>
                <a:cs typeface="Microsoft Sans Serif"/>
              </a:rPr>
              <a:t>that</a:t>
            </a:r>
            <a:r>
              <a:rPr sz="1800" spc="-25" dirty="0">
                <a:solidFill>
                  <a:srgbClr val="F4F4F4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F4F4F4"/>
                </a:solidFill>
                <a:latin typeface="Microsoft Sans Serif"/>
                <a:cs typeface="Microsoft Sans Serif"/>
              </a:rPr>
              <a:t>cellulose-based</a:t>
            </a:r>
            <a:r>
              <a:rPr sz="1800" spc="-30" dirty="0">
                <a:solidFill>
                  <a:srgbClr val="F4F4F4"/>
                </a:solidFill>
                <a:latin typeface="Microsoft Sans Serif"/>
                <a:cs typeface="Microsoft Sans Serif"/>
              </a:rPr>
              <a:t> </a:t>
            </a:r>
            <a:r>
              <a:rPr sz="1800" spc="105" dirty="0">
                <a:solidFill>
                  <a:srgbClr val="F4F4F4"/>
                </a:solidFill>
                <a:latin typeface="Microsoft Sans Serif"/>
                <a:cs typeface="Microsoft Sans Serif"/>
              </a:rPr>
              <a:t>Activated</a:t>
            </a:r>
            <a:r>
              <a:rPr sz="1800" spc="-25" dirty="0">
                <a:solidFill>
                  <a:srgbClr val="F4F4F4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F4F4F4"/>
                </a:solidFill>
                <a:latin typeface="Microsoft Sans Serif"/>
                <a:cs typeface="Microsoft Sans Serif"/>
              </a:rPr>
              <a:t>Carbon</a:t>
            </a:r>
            <a:r>
              <a:rPr sz="1800" spc="-25" dirty="0">
                <a:solidFill>
                  <a:srgbClr val="F4F4F4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F4F4F4"/>
                </a:solidFill>
                <a:latin typeface="Microsoft Sans Serif"/>
                <a:cs typeface="Microsoft Sans Serif"/>
              </a:rPr>
              <a:t>Fiber</a:t>
            </a:r>
            <a:r>
              <a:rPr sz="1800" spc="-25" dirty="0">
                <a:solidFill>
                  <a:srgbClr val="F4F4F4"/>
                </a:solidFill>
                <a:latin typeface="Microsoft Sans Serif"/>
                <a:cs typeface="Microsoft Sans Serif"/>
              </a:rPr>
              <a:t> </a:t>
            </a:r>
            <a:r>
              <a:rPr sz="1800" spc="50" dirty="0">
                <a:solidFill>
                  <a:srgbClr val="F4F4F4"/>
                </a:solidFill>
                <a:latin typeface="Microsoft Sans Serif"/>
                <a:cs typeface="Microsoft Sans Serif"/>
              </a:rPr>
              <a:t>Papers </a:t>
            </a:r>
            <a:r>
              <a:rPr sz="1800" spc="-465" dirty="0">
                <a:solidFill>
                  <a:srgbClr val="F4F4F4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F4F4F4"/>
                </a:solidFill>
                <a:latin typeface="Microsoft Sans Serif"/>
                <a:cs typeface="Microsoft Sans Serif"/>
              </a:rPr>
              <a:t>(ACFPs)</a:t>
            </a:r>
            <a:r>
              <a:rPr sz="1800" spc="-40" dirty="0">
                <a:solidFill>
                  <a:srgbClr val="F4F4F4"/>
                </a:solidFill>
                <a:latin typeface="Microsoft Sans Serif"/>
                <a:cs typeface="Microsoft Sans Serif"/>
              </a:rPr>
              <a:t> </a:t>
            </a:r>
            <a:r>
              <a:rPr sz="1800" spc="125" dirty="0">
                <a:solidFill>
                  <a:srgbClr val="F4F4F4"/>
                </a:solidFill>
                <a:latin typeface="Microsoft Sans Serif"/>
                <a:cs typeface="Microsoft Sans Serif"/>
              </a:rPr>
              <a:t>hold</a:t>
            </a:r>
            <a:r>
              <a:rPr sz="1800" spc="-40" dirty="0">
                <a:solidFill>
                  <a:srgbClr val="F4F4F4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F4F4F4"/>
                </a:solidFill>
                <a:latin typeface="Microsoft Sans Serif"/>
                <a:cs typeface="Microsoft Sans Serif"/>
              </a:rPr>
              <a:t>immense</a:t>
            </a:r>
            <a:r>
              <a:rPr sz="1800" spc="-40" dirty="0">
                <a:solidFill>
                  <a:srgbClr val="F4F4F4"/>
                </a:solidFill>
                <a:latin typeface="Microsoft Sans Serif"/>
                <a:cs typeface="Microsoft Sans Serif"/>
              </a:rPr>
              <a:t> </a:t>
            </a:r>
            <a:r>
              <a:rPr sz="1800" spc="95" dirty="0">
                <a:solidFill>
                  <a:srgbClr val="F4F4F4"/>
                </a:solidFill>
                <a:latin typeface="Microsoft Sans Serif"/>
                <a:cs typeface="Microsoft Sans Serif"/>
              </a:rPr>
              <a:t>promise</a:t>
            </a:r>
            <a:r>
              <a:rPr sz="1800" spc="-40" dirty="0">
                <a:solidFill>
                  <a:srgbClr val="F4F4F4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4F4F4"/>
                </a:solidFill>
                <a:latin typeface="Microsoft Sans Serif"/>
                <a:cs typeface="Microsoft Sans Serif"/>
              </a:rPr>
              <a:t>as</a:t>
            </a:r>
            <a:r>
              <a:rPr sz="1800" spc="-40" dirty="0">
                <a:solidFill>
                  <a:srgbClr val="F4F4F4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F4F4F4"/>
                </a:solidFill>
                <a:latin typeface="Microsoft Sans Serif"/>
                <a:cs typeface="Microsoft Sans Serif"/>
              </a:rPr>
              <a:t>versatile</a:t>
            </a:r>
            <a:r>
              <a:rPr sz="1800" spc="-35" dirty="0">
                <a:solidFill>
                  <a:srgbClr val="F4F4F4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F4F4F4"/>
                </a:solidFill>
                <a:latin typeface="Microsoft Sans Serif"/>
                <a:cs typeface="Microsoft Sans Serif"/>
              </a:rPr>
              <a:t>materials</a:t>
            </a:r>
            <a:r>
              <a:rPr sz="1800" spc="-40" dirty="0">
                <a:solidFill>
                  <a:srgbClr val="F4F4F4"/>
                </a:solidFill>
                <a:latin typeface="Microsoft Sans Serif"/>
                <a:cs typeface="Microsoft Sans Serif"/>
              </a:rPr>
              <a:t> </a:t>
            </a:r>
            <a:r>
              <a:rPr sz="1800" spc="150" dirty="0">
                <a:solidFill>
                  <a:srgbClr val="F4F4F4"/>
                </a:solidFill>
                <a:latin typeface="Microsoft Sans Serif"/>
                <a:cs typeface="Microsoft Sans Serif"/>
              </a:rPr>
              <a:t>for</a:t>
            </a:r>
            <a:r>
              <a:rPr sz="1800" spc="-40" dirty="0">
                <a:solidFill>
                  <a:srgbClr val="F4F4F4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F4F4F4"/>
                </a:solidFill>
                <a:latin typeface="Microsoft Sans Serif"/>
                <a:cs typeface="Microsoft Sans Serif"/>
              </a:rPr>
              <a:t>energy</a:t>
            </a:r>
            <a:r>
              <a:rPr sz="1800" spc="-40" dirty="0">
                <a:solidFill>
                  <a:srgbClr val="F4F4F4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F4F4F4"/>
                </a:solidFill>
                <a:latin typeface="Microsoft Sans Serif"/>
                <a:cs typeface="Microsoft Sans Serif"/>
              </a:rPr>
              <a:t>storage</a:t>
            </a:r>
            <a:r>
              <a:rPr sz="1800" spc="-40" dirty="0">
                <a:solidFill>
                  <a:srgbClr val="F4F4F4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F4F4F4"/>
                </a:solidFill>
                <a:latin typeface="Microsoft Sans Serif"/>
                <a:cs typeface="Microsoft Sans Serif"/>
              </a:rPr>
              <a:t>applications.</a:t>
            </a:r>
            <a:endParaRPr sz="1800">
              <a:latin typeface="Microsoft Sans Serif"/>
              <a:cs typeface="Microsoft Sans Serif"/>
            </a:endParaRPr>
          </a:p>
          <a:p>
            <a:pPr marL="150495" marR="91440" indent="-635" algn="ctr">
              <a:lnSpc>
                <a:spcPct val="115999"/>
              </a:lnSpc>
            </a:pPr>
            <a:r>
              <a:rPr sz="1800" spc="25" dirty="0">
                <a:solidFill>
                  <a:srgbClr val="F4F4F4"/>
                </a:solidFill>
                <a:latin typeface="Microsoft Sans Serif"/>
                <a:cs typeface="Microsoft Sans Serif"/>
              </a:rPr>
              <a:t>These </a:t>
            </a:r>
            <a:r>
              <a:rPr sz="1800" spc="-30" dirty="0">
                <a:solidFill>
                  <a:srgbClr val="F4F4F4"/>
                </a:solidFill>
                <a:latin typeface="Microsoft Sans Serif"/>
                <a:cs typeface="Microsoft Sans Serif"/>
              </a:rPr>
              <a:t>ACFPs </a:t>
            </a:r>
            <a:r>
              <a:rPr sz="1800" spc="135" dirty="0">
                <a:solidFill>
                  <a:srgbClr val="F4F4F4"/>
                </a:solidFill>
                <a:latin typeface="Microsoft Sans Serif"/>
                <a:cs typeface="Microsoft Sans Serif"/>
              </a:rPr>
              <a:t>offer </a:t>
            </a:r>
            <a:r>
              <a:rPr sz="1800" spc="55" dirty="0">
                <a:solidFill>
                  <a:srgbClr val="F4F4F4"/>
                </a:solidFill>
                <a:latin typeface="Microsoft Sans Serif"/>
                <a:cs typeface="Microsoft Sans Serif"/>
              </a:rPr>
              <a:t>an </a:t>
            </a:r>
            <a:r>
              <a:rPr sz="1800" spc="75" dirty="0">
                <a:solidFill>
                  <a:srgbClr val="F4F4F4"/>
                </a:solidFill>
                <a:latin typeface="Microsoft Sans Serif"/>
                <a:cs typeface="Microsoft Sans Serif"/>
              </a:rPr>
              <a:t>impressive </a:t>
            </a:r>
            <a:r>
              <a:rPr sz="1800" spc="110" dirty="0">
                <a:solidFill>
                  <a:srgbClr val="F4F4F4"/>
                </a:solidFill>
                <a:latin typeface="Microsoft Sans Serif"/>
                <a:cs typeface="Microsoft Sans Serif"/>
              </a:rPr>
              <a:t>combination </a:t>
            </a:r>
            <a:r>
              <a:rPr sz="1800" spc="150" dirty="0">
                <a:solidFill>
                  <a:srgbClr val="F4F4F4"/>
                </a:solidFill>
                <a:latin typeface="Microsoft Sans Serif"/>
                <a:cs typeface="Microsoft Sans Serif"/>
              </a:rPr>
              <a:t>of </a:t>
            </a:r>
            <a:r>
              <a:rPr sz="1800" spc="120" dirty="0">
                <a:solidFill>
                  <a:srgbClr val="F4F4F4"/>
                </a:solidFill>
                <a:latin typeface="Microsoft Sans Serif"/>
                <a:cs typeface="Microsoft Sans Serif"/>
              </a:rPr>
              <a:t>structural </a:t>
            </a:r>
            <a:r>
              <a:rPr sz="1800" spc="100" dirty="0">
                <a:solidFill>
                  <a:srgbClr val="F4F4F4"/>
                </a:solidFill>
                <a:latin typeface="Microsoft Sans Serif"/>
                <a:cs typeface="Microsoft Sans Serif"/>
              </a:rPr>
              <a:t>integrity, </a:t>
            </a:r>
            <a:r>
              <a:rPr sz="1800" spc="95" dirty="0">
                <a:solidFill>
                  <a:srgbClr val="F4F4F4"/>
                </a:solidFill>
                <a:latin typeface="Microsoft Sans Serif"/>
                <a:cs typeface="Microsoft Sans Serif"/>
              </a:rPr>
              <a:t>electrical </a:t>
            </a:r>
            <a:r>
              <a:rPr sz="1800" spc="100" dirty="0">
                <a:solidFill>
                  <a:srgbClr val="F4F4F4"/>
                </a:solidFill>
                <a:latin typeface="Microsoft Sans Serif"/>
                <a:cs typeface="Microsoft Sans Serif"/>
              </a:rPr>
              <a:t> </a:t>
            </a:r>
            <a:r>
              <a:rPr sz="1800" spc="114" dirty="0">
                <a:solidFill>
                  <a:srgbClr val="F4F4F4"/>
                </a:solidFill>
                <a:latin typeface="Microsoft Sans Serif"/>
                <a:cs typeface="Microsoft Sans Serif"/>
              </a:rPr>
              <a:t>conductivity,</a:t>
            </a:r>
            <a:r>
              <a:rPr sz="1800" spc="-30" dirty="0">
                <a:solidFill>
                  <a:srgbClr val="F4F4F4"/>
                </a:solidFill>
                <a:latin typeface="Microsoft Sans Serif"/>
                <a:cs typeface="Microsoft Sans Serif"/>
              </a:rPr>
              <a:t> </a:t>
            </a:r>
            <a:r>
              <a:rPr sz="1800" spc="90" dirty="0">
                <a:solidFill>
                  <a:srgbClr val="F4F4F4"/>
                </a:solidFill>
                <a:latin typeface="Microsoft Sans Serif"/>
                <a:cs typeface="Microsoft Sans Serif"/>
              </a:rPr>
              <a:t>and</a:t>
            </a:r>
            <a:r>
              <a:rPr sz="1800" spc="-30" dirty="0">
                <a:solidFill>
                  <a:srgbClr val="F4F4F4"/>
                </a:solidFill>
                <a:latin typeface="Microsoft Sans Serif"/>
                <a:cs typeface="Microsoft Sans Serif"/>
              </a:rPr>
              <a:t> </a:t>
            </a:r>
            <a:r>
              <a:rPr sz="1800" spc="95" dirty="0">
                <a:solidFill>
                  <a:srgbClr val="F4F4F4"/>
                </a:solidFill>
                <a:latin typeface="Microsoft Sans Serif"/>
                <a:cs typeface="Microsoft Sans Serif"/>
              </a:rPr>
              <a:t>electrochemical</a:t>
            </a:r>
            <a:r>
              <a:rPr sz="1800" spc="-25" dirty="0">
                <a:solidFill>
                  <a:srgbClr val="F4F4F4"/>
                </a:solidFill>
                <a:latin typeface="Microsoft Sans Serif"/>
                <a:cs typeface="Microsoft Sans Serif"/>
              </a:rPr>
              <a:t> </a:t>
            </a:r>
            <a:r>
              <a:rPr sz="1800" spc="95" dirty="0">
                <a:solidFill>
                  <a:srgbClr val="F4F4F4"/>
                </a:solidFill>
                <a:latin typeface="Microsoft Sans Serif"/>
                <a:cs typeface="Microsoft Sans Serif"/>
              </a:rPr>
              <a:t>performance,</a:t>
            </a:r>
            <a:r>
              <a:rPr sz="1800" spc="-30" dirty="0">
                <a:solidFill>
                  <a:srgbClr val="F4F4F4"/>
                </a:solidFill>
                <a:latin typeface="Microsoft Sans Serif"/>
                <a:cs typeface="Microsoft Sans Serif"/>
              </a:rPr>
              <a:t> </a:t>
            </a:r>
            <a:r>
              <a:rPr sz="1800" spc="55" dirty="0">
                <a:solidFill>
                  <a:srgbClr val="F4F4F4"/>
                </a:solidFill>
                <a:latin typeface="Microsoft Sans Serif"/>
                <a:cs typeface="Microsoft Sans Serif"/>
              </a:rPr>
              <a:t>making</a:t>
            </a:r>
            <a:r>
              <a:rPr sz="1800" spc="-25" dirty="0">
                <a:solidFill>
                  <a:srgbClr val="F4F4F4"/>
                </a:solidFill>
                <a:latin typeface="Microsoft Sans Serif"/>
                <a:cs typeface="Microsoft Sans Serif"/>
              </a:rPr>
              <a:t> </a:t>
            </a:r>
            <a:r>
              <a:rPr sz="1800" spc="135" dirty="0">
                <a:solidFill>
                  <a:srgbClr val="F4F4F4"/>
                </a:solidFill>
                <a:latin typeface="Microsoft Sans Serif"/>
                <a:cs typeface="Microsoft Sans Serif"/>
              </a:rPr>
              <a:t>them</a:t>
            </a:r>
            <a:r>
              <a:rPr sz="1800" spc="-30" dirty="0">
                <a:solidFill>
                  <a:srgbClr val="F4F4F4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4F4F4"/>
                </a:solidFill>
                <a:latin typeface="Microsoft Sans Serif"/>
                <a:cs typeface="Microsoft Sans Serif"/>
              </a:rPr>
              <a:t>a</a:t>
            </a:r>
            <a:r>
              <a:rPr sz="1800" spc="-25" dirty="0">
                <a:solidFill>
                  <a:srgbClr val="F4F4F4"/>
                </a:solidFill>
                <a:latin typeface="Microsoft Sans Serif"/>
                <a:cs typeface="Microsoft Sans Serif"/>
              </a:rPr>
              <a:t> </a:t>
            </a:r>
            <a:r>
              <a:rPr sz="1800" spc="95" dirty="0">
                <a:solidFill>
                  <a:srgbClr val="F4F4F4"/>
                </a:solidFill>
                <a:latin typeface="Microsoft Sans Serif"/>
                <a:cs typeface="Microsoft Sans Serif"/>
              </a:rPr>
              <a:t>compelling</a:t>
            </a:r>
            <a:r>
              <a:rPr sz="1800" spc="-30" dirty="0">
                <a:solidFill>
                  <a:srgbClr val="F4F4F4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F4F4F4"/>
                </a:solidFill>
                <a:latin typeface="Microsoft Sans Serif"/>
                <a:cs typeface="Microsoft Sans Serif"/>
              </a:rPr>
              <a:t>choice</a:t>
            </a:r>
            <a:r>
              <a:rPr sz="1800" spc="-25" dirty="0">
                <a:solidFill>
                  <a:srgbClr val="F4F4F4"/>
                </a:solidFill>
                <a:latin typeface="Microsoft Sans Serif"/>
                <a:cs typeface="Microsoft Sans Serif"/>
              </a:rPr>
              <a:t> </a:t>
            </a:r>
            <a:r>
              <a:rPr sz="1800" spc="150" dirty="0">
                <a:solidFill>
                  <a:srgbClr val="F4F4F4"/>
                </a:solidFill>
                <a:latin typeface="Microsoft Sans Serif"/>
                <a:cs typeface="Microsoft Sans Serif"/>
              </a:rPr>
              <a:t>for </a:t>
            </a:r>
            <a:r>
              <a:rPr sz="1800" spc="-465" dirty="0">
                <a:solidFill>
                  <a:srgbClr val="F4F4F4"/>
                </a:solidFill>
                <a:latin typeface="Microsoft Sans Serif"/>
                <a:cs typeface="Microsoft Sans Serif"/>
              </a:rPr>
              <a:t> </a:t>
            </a:r>
            <a:r>
              <a:rPr sz="1800" spc="90" dirty="0">
                <a:solidFill>
                  <a:srgbClr val="F4F4F4"/>
                </a:solidFill>
                <a:latin typeface="Microsoft Sans Serif"/>
                <a:cs typeface="Microsoft Sans Serif"/>
              </a:rPr>
              <a:t>supercapacitors</a:t>
            </a:r>
            <a:r>
              <a:rPr sz="1800" spc="-45" dirty="0">
                <a:solidFill>
                  <a:srgbClr val="F4F4F4"/>
                </a:solidFill>
                <a:latin typeface="Microsoft Sans Serif"/>
                <a:cs typeface="Microsoft Sans Serif"/>
              </a:rPr>
              <a:t> </a:t>
            </a:r>
            <a:r>
              <a:rPr sz="1800" spc="90" dirty="0">
                <a:solidFill>
                  <a:srgbClr val="F4F4F4"/>
                </a:solidFill>
                <a:latin typeface="Microsoft Sans Serif"/>
                <a:cs typeface="Microsoft Sans Serif"/>
              </a:rPr>
              <a:t>and</a:t>
            </a:r>
            <a:r>
              <a:rPr sz="1800" spc="-40" dirty="0">
                <a:solidFill>
                  <a:srgbClr val="F4F4F4"/>
                </a:solidFill>
                <a:latin typeface="Microsoft Sans Serif"/>
                <a:cs typeface="Microsoft Sans Serif"/>
              </a:rPr>
              <a:t> </a:t>
            </a:r>
            <a:r>
              <a:rPr sz="1800" spc="130" dirty="0">
                <a:solidFill>
                  <a:srgbClr val="F4F4F4"/>
                </a:solidFill>
                <a:latin typeface="Microsoft Sans Serif"/>
                <a:cs typeface="Microsoft Sans Serif"/>
              </a:rPr>
              <a:t>other</a:t>
            </a:r>
            <a:r>
              <a:rPr sz="1800" spc="-40" dirty="0">
                <a:solidFill>
                  <a:srgbClr val="F4F4F4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F4F4F4"/>
                </a:solidFill>
                <a:latin typeface="Microsoft Sans Serif"/>
                <a:cs typeface="Microsoft Sans Serif"/>
              </a:rPr>
              <a:t>energy</a:t>
            </a:r>
            <a:r>
              <a:rPr sz="1800" spc="-40" dirty="0">
                <a:solidFill>
                  <a:srgbClr val="F4F4F4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F4F4F4"/>
                </a:solidFill>
                <a:latin typeface="Microsoft Sans Serif"/>
                <a:cs typeface="Microsoft Sans Serif"/>
              </a:rPr>
              <a:t>storage</a:t>
            </a:r>
            <a:r>
              <a:rPr sz="1800" spc="-40" dirty="0">
                <a:solidFill>
                  <a:srgbClr val="F4F4F4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rgbClr val="F4F4F4"/>
                </a:solidFill>
                <a:latin typeface="Microsoft Sans Serif"/>
                <a:cs typeface="Microsoft Sans Serif"/>
              </a:rPr>
              <a:t>devices.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784" y="4828844"/>
            <a:ext cx="8060055" cy="3207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150" b="1" u="heavy" spc="-310" dirty="0">
                <a:solidFill>
                  <a:srgbClr val="F4F4F4"/>
                </a:solidFill>
                <a:uFill>
                  <a:solidFill>
                    <a:srgbClr val="F4F4F4"/>
                  </a:solidFill>
                </a:uFill>
                <a:latin typeface="Verdana"/>
                <a:cs typeface="Verdana"/>
              </a:rPr>
              <a:t>O</a:t>
            </a:r>
            <a:r>
              <a:rPr sz="4150" b="1" u="heavy" spc="-235" dirty="0">
                <a:solidFill>
                  <a:srgbClr val="F4F4F4"/>
                </a:solidFill>
                <a:uFill>
                  <a:solidFill>
                    <a:srgbClr val="F4F4F4"/>
                  </a:solidFill>
                </a:uFill>
                <a:latin typeface="Verdana"/>
                <a:cs typeface="Verdana"/>
              </a:rPr>
              <a:t>b</a:t>
            </a:r>
            <a:r>
              <a:rPr sz="4150" b="1" spc="-475" dirty="0">
                <a:solidFill>
                  <a:srgbClr val="F4F4F4"/>
                </a:solidFill>
                <a:latin typeface="Verdana"/>
                <a:cs typeface="Verdana"/>
              </a:rPr>
              <a:t>j</a:t>
            </a:r>
            <a:r>
              <a:rPr sz="4150" b="1" u="heavy" spc="-335" dirty="0">
                <a:solidFill>
                  <a:srgbClr val="F4F4F4"/>
                </a:solidFill>
                <a:uFill>
                  <a:solidFill>
                    <a:srgbClr val="F4F4F4"/>
                  </a:solidFill>
                </a:uFill>
                <a:latin typeface="Verdana"/>
                <a:cs typeface="Verdana"/>
              </a:rPr>
              <a:t>e</a:t>
            </a:r>
            <a:r>
              <a:rPr sz="4150" b="1" u="heavy" spc="-145" dirty="0">
                <a:solidFill>
                  <a:srgbClr val="F4F4F4"/>
                </a:solidFill>
                <a:uFill>
                  <a:solidFill>
                    <a:srgbClr val="F4F4F4"/>
                  </a:solidFill>
                </a:uFill>
                <a:latin typeface="Verdana"/>
                <a:cs typeface="Verdana"/>
              </a:rPr>
              <a:t>c</a:t>
            </a:r>
            <a:r>
              <a:rPr sz="4150" b="1" u="heavy" spc="-160" dirty="0">
                <a:solidFill>
                  <a:srgbClr val="F4F4F4"/>
                </a:solidFill>
                <a:uFill>
                  <a:solidFill>
                    <a:srgbClr val="F4F4F4"/>
                  </a:solidFill>
                </a:uFill>
                <a:latin typeface="Verdana"/>
                <a:cs typeface="Verdana"/>
              </a:rPr>
              <a:t>t</a:t>
            </a:r>
            <a:r>
              <a:rPr sz="4150" b="1" u="heavy" spc="-225" dirty="0">
                <a:solidFill>
                  <a:srgbClr val="F4F4F4"/>
                </a:solidFill>
                <a:uFill>
                  <a:solidFill>
                    <a:srgbClr val="F4F4F4"/>
                  </a:solidFill>
                </a:uFill>
                <a:latin typeface="Verdana"/>
                <a:cs typeface="Verdana"/>
              </a:rPr>
              <a:t>i</a:t>
            </a:r>
            <a:r>
              <a:rPr sz="4150" b="1" u="heavy" spc="-300" dirty="0">
                <a:solidFill>
                  <a:srgbClr val="F4F4F4"/>
                </a:solidFill>
                <a:uFill>
                  <a:solidFill>
                    <a:srgbClr val="F4F4F4"/>
                  </a:solidFill>
                </a:uFill>
                <a:latin typeface="Verdana"/>
                <a:cs typeface="Verdana"/>
              </a:rPr>
              <a:t>v</a:t>
            </a:r>
            <a:r>
              <a:rPr sz="4150" b="1" u="heavy" spc="-330" dirty="0">
                <a:solidFill>
                  <a:srgbClr val="F4F4F4"/>
                </a:solidFill>
                <a:uFill>
                  <a:solidFill>
                    <a:srgbClr val="F4F4F4"/>
                  </a:solidFill>
                </a:uFill>
                <a:latin typeface="Verdana"/>
                <a:cs typeface="Verdana"/>
              </a:rPr>
              <a:t>e</a:t>
            </a:r>
            <a:r>
              <a:rPr sz="4150" b="1" u="heavy" spc="-445" dirty="0">
                <a:solidFill>
                  <a:srgbClr val="F4F4F4"/>
                </a:solidFill>
                <a:uFill>
                  <a:solidFill>
                    <a:srgbClr val="F4F4F4"/>
                  </a:solidFill>
                </a:uFill>
                <a:latin typeface="Verdana"/>
                <a:cs typeface="Verdana"/>
              </a:rPr>
              <a:t> </a:t>
            </a:r>
            <a:r>
              <a:rPr sz="4150" b="1" u="heavy" spc="-105" dirty="0">
                <a:solidFill>
                  <a:srgbClr val="F4F4F4"/>
                </a:solidFill>
                <a:uFill>
                  <a:solidFill>
                    <a:srgbClr val="F4F4F4"/>
                  </a:solidFill>
                </a:uFill>
                <a:latin typeface="Verdana"/>
                <a:cs typeface="Verdana"/>
              </a:rPr>
              <a:t>C</a:t>
            </a:r>
            <a:r>
              <a:rPr sz="4150" b="1" u="heavy" spc="-260" dirty="0">
                <a:solidFill>
                  <a:srgbClr val="F4F4F4"/>
                </a:solidFill>
                <a:uFill>
                  <a:solidFill>
                    <a:srgbClr val="F4F4F4"/>
                  </a:solidFill>
                </a:uFill>
                <a:latin typeface="Verdana"/>
                <a:cs typeface="Verdana"/>
              </a:rPr>
              <a:t>o</a:t>
            </a:r>
            <a:r>
              <a:rPr sz="4150" b="1" u="heavy" spc="-345" dirty="0">
                <a:solidFill>
                  <a:srgbClr val="F4F4F4"/>
                </a:solidFill>
                <a:uFill>
                  <a:solidFill>
                    <a:srgbClr val="F4F4F4"/>
                  </a:solidFill>
                </a:uFill>
                <a:latin typeface="Verdana"/>
                <a:cs typeface="Verdana"/>
              </a:rPr>
              <a:t>n</a:t>
            </a:r>
            <a:r>
              <a:rPr sz="4150" b="1" u="heavy" spc="-145" dirty="0">
                <a:solidFill>
                  <a:srgbClr val="F4F4F4"/>
                </a:solidFill>
                <a:uFill>
                  <a:solidFill>
                    <a:srgbClr val="F4F4F4"/>
                  </a:solidFill>
                </a:uFill>
                <a:latin typeface="Verdana"/>
                <a:cs typeface="Verdana"/>
              </a:rPr>
              <a:t>c</a:t>
            </a:r>
            <a:r>
              <a:rPr sz="4150" b="1" u="heavy" spc="-140" dirty="0">
                <a:solidFill>
                  <a:srgbClr val="F4F4F4"/>
                </a:solidFill>
                <a:uFill>
                  <a:solidFill>
                    <a:srgbClr val="F4F4F4"/>
                  </a:solidFill>
                </a:uFill>
                <a:latin typeface="Verdana"/>
                <a:cs typeface="Verdana"/>
              </a:rPr>
              <a:t>l</a:t>
            </a:r>
            <a:r>
              <a:rPr sz="4150" b="1" u="heavy" spc="-380" dirty="0">
                <a:solidFill>
                  <a:srgbClr val="F4F4F4"/>
                </a:solidFill>
                <a:uFill>
                  <a:solidFill>
                    <a:srgbClr val="F4F4F4"/>
                  </a:solidFill>
                </a:uFill>
                <a:latin typeface="Verdana"/>
                <a:cs typeface="Verdana"/>
              </a:rPr>
              <a:t>u</a:t>
            </a:r>
            <a:r>
              <a:rPr sz="4150" b="1" u="heavy" spc="-409" dirty="0">
                <a:solidFill>
                  <a:srgbClr val="F4F4F4"/>
                </a:solidFill>
                <a:uFill>
                  <a:solidFill>
                    <a:srgbClr val="F4F4F4"/>
                  </a:solidFill>
                </a:uFill>
                <a:latin typeface="Verdana"/>
                <a:cs typeface="Verdana"/>
              </a:rPr>
              <a:t>s</a:t>
            </a:r>
            <a:r>
              <a:rPr sz="4150" b="1" u="heavy" spc="-225" dirty="0">
                <a:solidFill>
                  <a:srgbClr val="F4F4F4"/>
                </a:solidFill>
                <a:uFill>
                  <a:solidFill>
                    <a:srgbClr val="F4F4F4"/>
                  </a:solidFill>
                </a:uFill>
                <a:latin typeface="Verdana"/>
                <a:cs typeface="Verdana"/>
              </a:rPr>
              <a:t>i</a:t>
            </a:r>
            <a:r>
              <a:rPr sz="4150" b="1" u="heavy" spc="-260" dirty="0">
                <a:solidFill>
                  <a:srgbClr val="F4F4F4"/>
                </a:solidFill>
                <a:uFill>
                  <a:solidFill>
                    <a:srgbClr val="F4F4F4"/>
                  </a:solidFill>
                </a:uFill>
                <a:latin typeface="Verdana"/>
                <a:cs typeface="Verdana"/>
              </a:rPr>
              <a:t>o</a:t>
            </a:r>
            <a:r>
              <a:rPr sz="4150" b="1" u="heavy" spc="-340" dirty="0">
                <a:solidFill>
                  <a:srgbClr val="F4F4F4"/>
                </a:solidFill>
                <a:uFill>
                  <a:solidFill>
                    <a:srgbClr val="F4F4F4"/>
                  </a:solidFill>
                </a:uFill>
                <a:latin typeface="Verdana"/>
                <a:cs typeface="Verdana"/>
              </a:rPr>
              <a:t>n</a:t>
            </a:r>
            <a:endParaRPr sz="4150">
              <a:latin typeface="Verdana"/>
              <a:cs typeface="Verdana"/>
            </a:endParaRPr>
          </a:p>
          <a:p>
            <a:pPr marL="36195" marR="5080" indent="-635" algn="ctr">
              <a:lnSpc>
                <a:spcPct val="115999"/>
              </a:lnSpc>
              <a:spcBef>
                <a:spcPts val="2540"/>
              </a:spcBef>
            </a:pPr>
            <a:r>
              <a:rPr sz="1800" spc="30" dirty="0">
                <a:solidFill>
                  <a:srgbClr val="F4F4F4"/>
                </a:solidFill>
                <a:latin typeface="Microsoft Sans Serif"/>
                <a:cs typeface="Microsoft Sans Serif"/>
              </a:rPr>
              <a:t>The </a:t>
            </a:r>
            <a:r>
              <a:rPr sz="1800" spc="-30" dirty="0">
                <a:solidFill>
                  <a:srgbClr val="F4F4F4"/>
                </a:solidFill>
                <a:latin typeface="Microsoft Sans Serif"/>
                <a:cs typeface="Microsoft Sans Serif"/>
              </a:rPr>
              <a:t>ACFPs </a:t>
            </a:r>
            <a:r>
              <a:rPr sz="1800" spc="95" dirty="0">
                <a:solidFill>
                  <a:srgbClr val="F4F4F4"/>
                </a:solidFill>
                <a:latin typeface="Microsoft Sans Serif"/>
                <a:cs typeface="Microsoft Sans Serif"/>
              </a:rPr>
              <a:t>exhibit </a:t>
            </a:r>
            <a:r>
              <a:rPr sz="1800" spc="90" dirty="0">
                <a:solidFill>
                  <a:srgbClr val="F4F4F4"/>
                </a:solidFill>
                <a:latin typeface="Microsoft Sans Serif"/>
                <a:cs typeface="Microsoft Sans Serif"/>
              </a:rPr>
              <a:t>exceptional </a:t>
            </a:r>
            <a:r>
              <a:rPr sz="1800" spc="80" dirty="0">
                <a:solidFill>
                  <a:srgbClr val="F4F4F4"/>
                </a:solidFill>
                <a:latin typeface="Microsoft Sans Serif"/>
                <a:cs typeface="Microsoft Sans Serif"/>
              </a:rPr>
              <a:t>mechanical </a:t>
            </a:r>
            <a:r>
              <a:rPr sz="1800" spc="95" dirty="0">
                <a:solidFill>
                  <a:srgbClr val="F4F4F4"/>
                </a:solidFill>
                <a:latin typeface="Microsoft Sans Serif"/>
                <a:cs typeface="Microsoft Sans Serif"/>
              </a:rPr>
              <a:t>properties, </a:t>
            </a:r>
            <a:r>
              <a:rPr sz="1800" spc="90" dirty="0">
                <a:solidFill>
                  <a:srgbClr val="F4F4F4"/>
                </a:solidFill>
                <a:latin typeface="Microsoft Sans Serif"/>
                <a:cs typeface="Microsoft Sans Serif"/>
              </a:rPr>
              <a:t>including </a:t>
            </a:r>
            <a:r>
              <a:rPr sz="1800" spc="70" dirty="0">
                <a:solidFill>
                  <a:srgbClr val="F4F4F4"/>
                </a:solidFill>
                <a:latin typeface="Microsoft Sans Serif"/>
                <a:cs typeface="Microsoft Sans Serif"/>
              </a:rPr>
              <a:t>high </a:t>
            </a:r>
            <a:r>
              <a:rPr sz="1800" spc="75" dirty="0">
                <a:solidFill>
                  <a:srgbClr val="F4F4F4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F4F4F4"/>
                </a:solidFill>
                <a:latin typeface="Microsoft Sans Serif"/>
                <a:cs typeface="Microsoft Sans Serif"/>
              </a:rPr>
              <a:t>tensile </a:t>
            </a:r>
            <a:r>
              <a:rPr sz="1800" spc="110" dirty="0">
                <a:solidFill>
                  <a:srgbClr val="F4F4F4"/>
                </a:solidFill>
                <a:latin typeface="Microsoft Sans Serif"/>
                <a:cs typeface="Microsoft Sans Serif"/>
              </a:rPr>
              <a:t>strength </a:t>
            </a:r>
            <a:r>
              <a:rPr sz="1800" spc="90" dirty="0">
                <a:solidFill>
                  <a:srgbClr val="F4F4F4"/>
                </a:solidFill>
                <a:latin typeface="Microsoft Sans Serif"/>
                <a:cs typeface="Microsoft Sans Serif"/>
              </a:rPr>
              <a:t>and </a:t>
            </a:r>
            <a:r>
              <a:rPr sz="1800" spc="45" dirty="0">
                <a:solidFill>
                  <a:srgbClr val="F4F4F4"/>
                </a:solidFill>
                <a:latin typeface="Microsoft Sans Serif"/>
                <a:cs typeface="Microsoft Sans Serif"/>
              </a:rPr>
              <a:t>Young's </a:t>
            </a:r>
            <a:r>
              <a:rPr sz="1800" spc="85" dirty="0">
                <a:solidFill>
                  <a:srgbClr val="F4F4F4"/>
                </a:solidFill>
                <a:latin typeface="Microsoft Sans Serif"/>
                <a:cs typeface="Microsoft Sans Serif"/>
              </a:rPr>
              <a:t>modulus, </a:t>
            </a:r>
            <a:r>
              <a:rPr sz="1800" spc="105" dirty="0">
                <a:solidFill>
                  <a:srgbClr val="F4F4F4"/>
                </a:solidFill>
                <a:latin typeface="Microsoft Sans Serif"/>
                <a:cs typeface="Microsoft Sans Serif"/>
              </a:rPr>
              <a:t>confirming </a:t>
            </a:r>
            <a:r>
              <a:rPr sz="1800" spc="120" dirty="0">
                <a:solidFill>
                  <a:srgbClr val="F4F4F4"/>
                </a:solidFill>
                <a:latin typeface="Microsoft Sans Serif"/>
                <a:cs typeface="Microsoft Sans Serif"/>
              </a:rPr>
              <a:t>their structural </a:t>
            </a:r>
            <a:r>
              <a:rPr sz="1800" spc="125" dirty="0">
                <a:solidFill>
                  <a:srgbClr val="F4F4F4"/>
                </a:solidFill>
                <a:latin typeface="Microsoft Sans Serif"/>
                <a:cs typeface="Microsoft Sans Serif"/>
              </a:rPr>
              <a:t> </a:t>
            </a:r>
            <a:r>
              <a:rPr sz="1800" spc="55" dirty="0">
                <a:solidFill>
                  <a:srgbClr val="F4F4F4"/>
                </a:solidFill>
                <a:latin typeface="Microsoft Sans Serif"/>
                <a:cs typeface="Microsoft Sans Serif"/>
              </a:rPr>
              <a:t>integrity.ACFPs </a:t>
            </a:r>
            <a:r>
              <a:rPr sz="1800" spc="85" dirty="0">
                <a:solidFill>
                  <a:srgbClr val="F4F4F4"/>
                </a:solidFill>
                <a:latin typeface="Microsoft Sans Serif"/>
                <a:cs typeface="Microsoft Sans Serif"/>
              </a:rPr>
              <a:t>display </a:t>
            </a:r>
            <a:r>
              <a:rPr sz="1800" dirty="0">
                <a:solidFill>
                  <a:srgbClr val="F4F4F4"/>
                </a:solidFill>
                <a:latin typeface="Microsoft Sans Serif"/>
                <a:cs typeface="Microsoft Sans Serif"/>
              </a:rPr>
              <a:t>a </a:t>
            </a:r>
            <a:r>
              <a:rPr sz="1800" spc="55" dirty="0">
                <a:solidFill>
                  <a:srgbClr val="F4F4F4"/>
                </a:solidFill>
                <a:latin typeface="Microsoft Sans Serif"/>
                <a:cs typeface="Microsoft Sans Serif"/>
              </a:rPr>
              <a:t>large </a:t>
            </a:r>
            <a:r>
              <a:rPr sz="1800" spc="90" dirty="0">
                <a:solidFill>
                  <a:srgbClr val="F4F4F4"/>
                </a:solidFill>
                <a:latin typeface="Microsoft Sans Serif"/>
                <a:cs typeface="Microsoft Sans Serif"/>
              </a:rPr>
              <a:t>specific </a:t>
            </a:r>
            <a:r>
              <a:rPr sz="1800" spc="80" dirty="0">
                <a:solidFill>
                  <a:srgbClr val="F4F4F4"/>
                </a:solidFill>
                <a:latin typeface="Microsoft Sans Serif"/>
                <a:cs typeface="Microsoft Sans Serif"/>
              </a:rPr>
              <a:t>surface </a:t>
            </a:r>
            <a:r>
              <a:rPr sz="1800" spc="30" dirty="0">
                <a:solidFill>
                  <a:srgbClr val="F4F4F4"/>
                </a:solidFill>
                <a:latin typeface="Microsoft Sans Serif"/>
                <a:cs typeface="Microsoft Sans Serif"/>
              </a:rPr>
              <a:t>area, </a:t>
            </a:r>
            <a:r>
              <a:rPr sz="1800" spc="70" dirty="0">
                <a:solidFill>
                  <a:srgbClr val="F4F4F4"/>
                </a:solidFill>
                <a:latin typeface="Microsoft Sans Serif"/>
                <a:cs typeface="Microsoft Sans Serif"/>
              </a:rPr>
              <a:t>high </a:t>
            </a:r>
            <a:r>
              <a:rPr sz="1800" spc="95" dirty="0">
                <a:solidFill>
                  <a:srgbClr val="F4F4F4"/>
                </a:solidFill>
                <a:latin typeface="Microsoft Sans Serif"/>
                <a:cs typeface="Microsoft Sans Serif"/>
              </a:rPr>
              <a:t>electrical </a:t>
            </a:r>
            <a:r>
              <a:rPr sz="1800" spc="100" dirty="0">
                <a:solidFill>
                  <a:srgbClr val="F4F4F4"/>
                </a:solidFill>
                <a:latin typeface="Microsoft Sans Serif"/>
                <a:cs typeface="Microsoft Sans Serif"/>
              </a:rPr>
              <a:t> </a:t>
            </a:r>
            <a:r>
              <a:rPr sz="1800" spc="114" dirty="0">
                <a:solidFill>
                  <a:srgbClr val="F4F4F4"/>
                </a:solidFill>
                <a:latin typeface="Microsoft Sans Serif"/>
                <a:cs typeface="Microsoft Sans Serif"/>
              </a:rPr>
              <a:t>conductivity,</a:t>
            </a:r>
            <a:r>
              <a:rPr sz="1800" spc="-30" dirty="0">
                <a:solidFill>
                  <a:srgbClr val="F4F4F4"/>
                </a:solidFill>
                <a:latin typeface="Microsoft Sans Serif"/>
                <a:cs typeface="Microsoft Sans Serif"/>
              </a:rPr>
              <a:t> </a:t>
            </a:r>
            <a:r>
              <a:rPr sz="1800" spc="90" dirty="0">
                <a:solidFill>
                  <a:srgbClr val="F4F4F4"/>
                </a:solidFill>
                <a:latin typeface="Microsoft Sans Serif"/>
                <a:cs typeface="Microsoft Sans Serif"/>
              </a:rPr>
              <a:t>and</a:t>
            </a:r>
            <a:r>
              <a:rPr sz="1800" spc="-25" dirty="0">
                <a:solidFill>
                  <a:srgbClr val="F4F4F4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F4F4F4"/>
                </a:solidFill>
                <a:latin typeface="Microsoft Sans Serif"/>
                <a:cs typeface="Microsoft Sans Serif"/>
              </a:rPr>
              <a:t>excellent</a:t>
            </a:r>
            <a:r>
              <a:rPr sz="1800" spc="-25" dirty="0">
                <a:solidFill>
                  <a:srgbClr val="F4F4F4"/>
                </a:solidFill>
                <a:latin typeface="Microsoft Sans Serif"/>
                <a:cs typeface="Microsoft Sans Serif"/>
              </a:rPr>
              <a:t> </a:t>
            </a:r>
            <a:r>
              <a:rPr sz="1800" spc="95" dirty="0">
                <a:solidFill>
                  <a:srgbClr val="F4F4F4"/>
                </a:solidFill>
                <a:latin typeface="Microsoft Sans Serif"/>
                <a:cs typeface="Microsoft Sans Serif"/>
              </a:rPr>
              <a:t>electrochemical</a:t>
            </a:r>
            <a:r>
              <a:rPr sz="1800" spc="-25" dirty="0">
                <a:solidFill>
                  <a:srgbClr val="F4F4F4"/>
                </a:solidFill>
                <a:latin typeface="Microsoft Sans Serif"/>
                <a:cs typeface="Microsoft Sans Serif"/>
              </a:rPr>
              <a:t> </a:t>
            </a:r>
            <a:r>
              <a:rPr sz="1800" spc="95" dirty="0">
                <a:solidFill>
                  <a:srgbClr val="F4F4F4"/>
                </a:solidFill>
                <a:latin typeface="Microsoft Sans Serif"/>
                <a:cs typeface="Microsoft Sans Serif"/>
              </a:rPr>
              <a:t>performance,</a:t>
            </a:r>
            <a:r>
              <a:rPr sz="1800" spc="-25" dirty="0">
                <a:solidFill>
                  <a:srgbClr val="F4F4F4"/>
                </a:solidFill>
                <a:latin typeface="Microsoft Sans Serif"/>
                <a:cs typeface="Microsoft Sans Serif"/>
              </a:rPr>
              <a:t> </a:t>
            </a:r>
            <a:r>
              <a:rPr sz="1800" spc="130" dirty="0">
                <a:solidFill>
                  <a:srgbClr val="F4F4F4"/>
                </a:solidFill>
                <a:latin typeface="Microsoft Sans Serif"/>
                <a:cs typeface="Microsoft Sans Serif"/>
              </a:rPr>
              <a:t>with</a:t>
            </a:r>
            <a:r>
              <a:rPr sz="1800" spc="-25" dirty="0">
                <a:solidFill>
                  <a:srgbClr val="F4F4F4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4F4F4"/>
                </a:solidFill>
                <a:latin typeface="Microsoft Sans Serif"/>
                <a:cs typeface="Microsoft Sans Serif"/>
              </a:rPr>
              <a:t>a</a:t>
            </a:r>
            <a:r>
              <a:rPr sz="1800" spc="-25" dirty="0">
                <a:solidFill>
                  <a:srgbClr val="F4F4F4"/>
                </a:solidFill>
                <a:latin typeface="Microsoft Sans Serif"/>
                <a:cs typeface="Microsoft Sans Serif"/>
              </a:rPr>
              <a:t> </a:t>
            </a:r>
            <a:r>
              <a:rPr sz="1800" spc="90" dirty="0">
                <a:solidFill>
                  <a:srgbClr val="F4F4F4"/>
                </a:solidFill>
                <a:latin typeface="Microsoft Sans Serif"/>
                <a:cs typeface="Microsoft Sans Serif"/>
              </a:rPr>
              <a:t>specific </a:t>
            </a:r>
            <a:r>
              <a:rPr sz="1800" spc="-465" dirty="0">
                <a:solidFill>
                  <a:srgbClr val="F4F4F4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F4F4F4"/>
                </a:solidFill>
                <a:latin typeface="Microsoft Sans Serif"/>
                <a:cs typeface="Microsoft Sans Serif"/>
              </a:rPr>
              <a:t>capacitance </a:t>
            </a:r>
            <a:r>
              <a:rPr sz="1800" spc="95" dirty="0">
                <a:solidFill>
                  <a:srgbClr val="F4F4F4"/>
                </a:solidFill>
                <a:latin typeface="Microsoft Sans Serif"/>
                <a:cs typeface="Microsoft Sans Serif"/>
              </a:rPr>
              <a:t>well-suited </a:t>
            </a:r>
            <a:r>
              <a:rPr sz="1800" spc="150" dirty="0">
                <a:solidFill>
                  <a:srgbClr val="F4F4F4"/>
                </a:solidFill>
                <a:latin typeface="Microsoft Sans Serif"/>
                <a:cs typeface="Microsoft Sans Serif"/>
              </a:rPr>
              <a:t>for </a:t>
            </a:r>
            <a:r>
              <a:rPr sz="1800" spc="95" dirty="0">
                <a:solidFill>
                  <a:srgbClr val="F4F4F4"/>
                </a:solidFill>
                <a:latin typeface="Microsoft Sans Serif"/>
                <a:cs typeface="Microsoft Sans Serif"/>
              </a:rPr>
              <a:t>supercapacitor applications </a:t>
            </a:r>
            <a:r>
              <a:rPr sz="1800" spc="30" dirty="0">
                <a:solidFill>
                  <a:srgbClr val="F4F4F4"/>
                </a:solidFill>
                <a:latin typeface="Microsoft Sans Serif"/>
                <a:cs typeface="Microsoft Sans Serif"/>
              </a:rPr>
              <a:t>The </a:t>
            </a:r>
            <a:r>
              <a:rPr sz="1800" spc="-30" dirty="0">
                <a:solidFill>
                  <a:srgbClr val="F4F4F4"/>
                </a:solidFill>
                <a:latin typeface="Microsoft Sans Serif"/>
                <a:cs typeface="Microsoft Sans Serif"/>
              </a:rPr>
              <a:t>ACFPs </a:t>
            </a:r>
            <a:r>
              <a:rPr sz="1800" spc="-25" dirty="0">
                <a:solidFill>
                  <a:srgbClr val="F4F4F4"/>
                </a:solidFill>
                <a:latin typeface="Microsoft Sans Serif"/>
                <a:cs typeface="Microsoft Sans Serif"/>
              </a:rPr>
              <a:t> </a:t>
            </a:r>
            <a:r>
              <a:rPr sz="1800" spc="95" dirty="0">
                <a:solidFill>
                  <a:srgbClr val="F4F4F4"/>
                </a:solidFill>
                <a:latin typeface="Microsoft Sans Serif"/>
                <a:cs typeface="Microsoft Sans Serif"/>
              </a:rPr>
              <a:t>maintain</a:t>
            </a:r>
            <a:r>
              <a:rPr sz="1800" spc="-40" dirty="0">
                <a:solidFill>
                  <a:srgbClr val="F4F4F4"/>
                </a:solidFill>
                <a:latin typeface="Microsoft Sans Serif"/>
                <a:cs typeface="Microsoft Sans Serif"/>
              </a:rPr>
              <a:t> </a:t>
            </a:r>
            <a:r>
              <a:rPr sz="1800" spc="90" dirty="0">
                <a:solidFill>
                  <a:srgbClr val="F4F4F4"/>
                </a:solidFill>
                <a:latin typeface="Microsoft Sans Serif"/>
                <a:cs typeface="Microsoft Sans Serif"/>
              </a:rPr>
              <a:t>good</a:t>
            </a:r>
            <a:r>
              <a:rPr sz="1800" spc="-35" dirty="0">
                <a:solidFill>
                  <a:srgbClr val="F4F4F4"/>
                </a:solidFill>
                <a:latin typeface="Microsoft Sans Serif"/>
                <a:cs typeface="Microsoft Sans Serif"/>
              </a:rPr>
              <a:t> </a:t>
            </a:r>
            <a:r>
              <a:rPr sz="1800" spc="120" dirty="0">
                <a:solidFill>
                  <a:srgbClr val="F4F4F4"/>
                </a:solidFill>
                <a:latin typeface="Microsoft Sans Serif"/>
                <a:cs typeface="Microsoft Sans Serif"/>
              </a:rPr>
              <a:t>structural</a:t>
            </a:r>
            <a:r>
              <a:rPr sz="1800" spc="-40" dirty="0">
                <a:solidFill>
                  <a:srgbClr val="F4F4F4"/>
                </a:solidFill>
                <a:latin typeface="Microsoft Sans Serif"/>
                <a:cs typeface="Microsoft Sans Serif"/>
              </a:rPr>
              <a:t> </a:t>
            </a:r>
            <a:r>
              <a:rPr sz="1800" spc="110" dirty="0">
                <a:solidFill>
                  <a:srgbClr val="F4F4F4"/>
                </a:solidFill>
                <a:latin typeface="Microsoft Sans Serif"/>
                <a:cs typeface="Microsoft Sans Serif"/>
              </a:rPr>
              <a:t>stability</a:t>
            </a:r>
            <a:r>
              <a:rPr sz="1800" spc="-35" dirty="0">
                <a:solidFill>
                  <a:srgbClr val="F4F4F4"/>
                </a:solidFill>
                <a:latin typeface="Microsoft Sans Serif"/>
                <a:cs typeface="Microsoft Sans Serif"/>
              </a:rPr>
              <a:t> </a:t>
            </a:r>
            <a:r>
              <a:rPr sz="1800" spc="90" dirty="0">
                <a:solidFill>
                  <a:srgbClr val="F4F4F4"/>
                </a:solidFill>
                <a:latin typeface="Microsoft Sans Serif"/>
                <a:cs typeface="Microsoft Sans Serif"/>
              </a:rPr>
              <a:t>and</a:t>
            </a:r>
            <a:r>
              <a:rPr sz="1800" spc="-40" dirty="0">
                <a:solidFill>
                  <a:srgbClr val="F4F4F4"/>
                </a:solidFill>
                <a:latin typeface="Microsoft Sans Serif"/>
                <a:cs typeface="Microsoft Sans Serif"/>
              </a:rPr>
              <a:t> </a:t>
            </a:r>
            <a:r>
              <a:rPr sz="1800" spc="95" dirty="0">
                <a:solidFill>
                  <a:srgbClr val="F4F4F4"/>
                </a:solidFill>
                <a:latin typeface="Microsoft Sans Serif"/>
                <a:cs typeface="Microsoft Sans Serif"/>
              </a:rPr>
              <a:t>cycle</a:t>
            </a:r>
            <a:r>
              <a:rPr sz="1800" spc="-35" dirty="0">
                <a:solidFill>
                  <a:srgbClr val="F4F4F4"/>
                </a:solidFill>
                <a:latin typeface="Microsoft Sans Serif"/>
                <a:cs typeface="Microsoft Sans Serif"/>
              </a:rPr>
              <a:t> </a:t>
            </a:r>
            <a:r>
              <a:rPr sz="1800" spc="110" dirty="0">
                <a:solidFill>
                  <a:srgbClr val="F4F4F4"/>
                </a:solidFill>
                <a:latin typeface="Microsoft Sans Serif"/>
                <a:cs typeface="Microsoft Sans Serif"/>
              </a:rPr>
              <a:t>stability</a:t>
            </a:r>
            <a:r>
              <a:rPr sz="1800" spc="-40" dirty="0">
                <a:solidFill>
                  <a:srgbClr val="F4F4F4"/>
                </a:solidFill>
                <a:latin typeface="Microsoft Sans Serif"/>
                <a:cs typeface="Microsoft Sans Serif"/>
              </a:rPr>
              <a:t> </a:t>
            </a:r>
            <a:r>
              <a:rPr sz="1800" spc="105" dirty="0">
                <a:solidFill>
                  <a:srgbClr val="F4F4F4"/>
                </a:solidFill>
                <a:latin typeface="Microsoft Sans Serif"/>
                <a:cs typeface="Microsoft Sans Serif"/>
              </a:rPr>
              <a:t>over</a:t>
            </a:r>
            <a:r>
              <a:rPr sz="1800" spc="-35" dirty="0">
                <a:solidFill>
                  <a:srgbClr val="F4F4F4"/>
                </a:solidFill>
                <a:latin typeface="Microsoft Sans Serif"/>
                <a:cs typeface="Microsoft Sans Serif"/>
              </a:rPr>
              <a:t> </a:t>
            </a:r>
            <a:r>
              <a:rPr sz="1800" spc="95" dirty="0">
                <a:solidFill>
                  <a:srgbClr val="F4F4F4"/>
                </a:solidFill>
                <a:latin typeface="Microsoft Sans Serif"/>
                <a:cs typeface="Microsoft Sans Serif"/>
              </a:rPr>
              <a:t>extended</a:t>
            </a:r>
            <a:r>
              <a:rPr sz="1800" spc="-40" dirty="0">
                <a:solidFill>
                  <a:srgbClr val="F4F4F4"/>
                </a:solidFill>
                <a:latin typeface="Microsoft Sans Serif"/>
                <a:cs typeface="Microsoft Sans Serif"/>
              </a:rPr>
              <a:t> </a:t>
            </a:r>
            <a:r>
              <a:rPr sz="1800" spc="25" dirty="0">
                <a:solidFill>
                  <a:srgbClr val="F4F4F4"/>
                </a:solidFill>
                <a:latin typeface="Microsoft Sans Serif"/>
                <a:cs typeface="Microsoft Sans Serif"/>
              </a:rPr>
              <a:t>use, </a:t>
            </a:r>
            <a:r>
              <a:rPr sz="1800" spc="30" dirty="0">
                <a:solidFill>
                  <a:srgbClr val="F4F4F4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F4F4F4"/>
                </a:solidFill>
                <a:latin typeface="Microsoft Sans Serif"/>
                <a:cs typeface="Microsoft Sans Serif"/>
              </a:rPr>
              <a:t>highlighting</a:t>
            </a:r>
            <a:r>
              <a:rPr sz="1800" spc="-40" dirty="0">
                <a:solidFill>
                  <a:srgbClr val="F4F4F4"/>
                </a:solidFill>
                <a:latin typeface="Microsoft Sans Serif"/>
                <a:cs typeface="Microsoft Sans Serif"/>
              </a:rPr>
              <a:t> </a:t>
            </a:r>
            <a:r>
              <a:rPr sz="1800" spc="120" dirty="0">
                <a:solidFill>
                  <a:srgbClr val="F4F4F4"/>
                </a:solidFill>
                <a:latin typeface="Microsoft Sans Serif"/>
                <a:cs typeface="Microsoft Sans Serif"/>
              </a:rPr>
              <a:t>their</a:t>
            </a:r>
            <a:r>
              <a:rPr sz="1800" spc="-40" dirty="0">
                <a:solidFill>
                  <a:srgbClr val="F4F4F4"/>
                </a:solidFill>
                <a:latin typeface="Microsoft Sans Serif"/>
                <a:cs typeface="Microsoft Sans Serif"/>
              </a:rPr>
              <a:t> </a:t>
            </a:r>
            <a:r>
              <a:rPr sz="1800" spc="120" dirty="0">
                <a:solidFill>
                  <a:srgbClr val="F4F4F4"/>
                </a:solidFill>
                <a:latin typeface="Microsoft Sans Serif"/>
                <a:cs typeface="Microsoft Sans Serif"/>
              </a:rPr>
              <a:t>potential</a:t>
            </a:r>
            <a:r>
              <a:rPr sz="1800" spc="405" dirty="0">
                <a:solidFill>
                  <a:srgbClr val="F4F4F4"/>
                </a:solidFill>
                <a:latin typeface="Microsoft Sans Serif"/>
                <a:cs typeface="Microsoft Sans Serif"/>
              </a:rPr>
              <a:t> </a:t>
            </a:r>
            <a:r>
              <a:rPr sz="1800" spc="150" dirty="0">
                <a:solidFill>
                  <a:srgbClr val="F4F4F4"/>
                </a:solidFill>
                <a:latin typeface="Microsoft Sans Serif"/>
                <a:cs typeface="Microsoft Sans Serif"/>
              </a:rPr>
              <a:t>for</a:t>
            </a:r>
            <a:r>
              <a:rPr sz="1800" spc="-40" dirty="0">
                <a:solidFill>
                  <a:srgbClr val="F4F4F4"/>
                </a:solidFill>
                <a:latin typeface="Microsoft Sans Serif"/>
                <a:cs typeface="Microsoft Sans Serif"/>
              </a:rPr>
              <a:t> </a:t>
            </a:r>
            <a:r>
              <a:rPr sz="1800" spc="110" dirty="0">
                <a:solidFill>
                  <a:srgbClr val="F4F4F4"/>
                </a:solidFill>
                <a:latin typeface="Microsoft Sans Serif"/>
                <a:cs typeface="Microsoft Sans Serif"/>
              </a:rPr>
              <a:t>long-term</a:t>
            </a:r>
            <a:r>
              <a:rPr sz="1800" spc="-35" dirty="0">
                <a:solidFill>
                  <a:srgbClr val="F4F4F4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F4F4F4"/>
                </a:solidFill>
                <a:latin typeface="Microsoft Sans Serif"/>
                <a:cs typeface="Microsoft Sans Serif"/>
              </a:rPr>
              <a:t>energy</a:t>
            </a:r>
            <a:r>
              <a:rPr sz="1800" spc="-40" dirty="0">
                <a:solidFill>
                  <a:srgbClr val="F4F4F4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F4F4F4"/>
                </a:solidFill>
                <a:latin typeface="Microsoft Sans Serif"/>
                <a:cs typeface="Microsoft Sans Serif"/>
              </a:rPr>
              <a:t>storage</a:t>
            </a:r>
            <a:r>
              <a:rPr sz="1800" spc="-40" dirty="0">
                <a:solidFill>
                  <a:srgbClr val="F4F4F4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F4F4F4"/>
                </a:solidFill>
                <a:latin typeface="Microsoft Sans Serif"/>
                <a:cs typeface="Microsoft Sans Serif"/>
              </a:rPr>
              <a:t>applications.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048056" y="1607097"/>
            <a:ext cx="108956" cy="10895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1418158" y="0"/>
            <a:ext cx="6089650" cy="3780154"/>
          </a:xfrm>
          <a:prstGeom prst="rect">
            <a:avLst/>
          </a:prstGeom>
        </p:spPr>
        <p:txBody>
          <a:bodyPr vert="horz" wrap="square" lIns="0" tIns="408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15"/>
              </a:spcBef>
            </a:pPr>
            <a:r>
              <a:rPr sz="7500" spc="-355" dirty="0">
                <a:latin typeface="Trebuchet MS"/>
                <a:cs typeface="Trebuchet MS"/>
              </a:rPr>
              <a:t>F</a:t>
            </a:r>
            <a:r>
              <a:rPr sz="7500" spc="-30" dirty="0">
                <a:latin typeface="Trebuchet MS"/>
                <a:cs typeface="Trebuchet MS"/>
              </a:rPr>
              <a:t>U</a:t>
            </a:r>
            <a:r>
              <a:rPr sz="7500" spc="-465" dirty="0">
                <a:latin typeface="Trebuchet MS"/>
                <a:cs typeface="Trebuchet MS"/>
              </a:rPr>
              <a:t>T</a:t>
            </a:r>
            <a:r>
              <a:rPr sz="7500" spc="-30" dirty="0">
                <a:latin typeface="Trebuchet MS"/>
                <a:cs typeface="Trebuchet MS"/>
              </a:rPr>
              <a:t>U</a:t>
            </a:r>
            <a:r>
              <a:rPr sz="7500" spc="130" dirty="0">
                <a:latin typeface="Trebuchet MS"/>
                <a:cs typeface="Trebuchet MS"/>
              </a:rPr>
              <a:t>R</a:t>
            </a:r>
            <a:r>
              <a:rPr sz="7500" spc="-50" dirty="0">
                <a:latin typeface="Trebuchet MS"/>
                <a:cs typeface="Trebuchet MS"/>
              </a:rPr>
              <a:t>E</a:t>
            </a:r>
            <a:r>
              <a:rPr sz="7500" spc="-540" dirty="0">
                <a:latin typeface="Trebuchet MS"/>
                <a:cs typeface="Trebuchet MS"/>
              </a:rPr>
              <a:t> </a:t>
            </a:r>
            <a:r>
              <a:rPr sz="7500" spc="-200" dirty="0">
                <a:latin typeface="Trebuchet MS"/>
                <a:cs typeface="Trebuchet MS"/>
              </a:rPr>
              <a:t>W</a:t>
            </a:r>
            <a:r>
              <a:rPr sz="7500" spc="40" dirty="0">
                <a:latin typeface="Trebuchet MS"/>
                <a:cs typeface="Trebuchet MS"/>
              </a:rPr>
              <a:t>O</a:t>
            </a:r>
            <a:r>
              <a:rPr sz="7500" spc="130" dirty="0">
                <a:latin typeface="Trebuchet MS"/>
                <a:cs typeface="Trebuchet MS"/>
              </a:rPr>
              <a:t>R</a:t>
            </a:r>
            <a:r>
              <a:rPr sz="7500" spc="270" dirty="0">
                <a:latin typeface="Trebuchet MS"/>
                <a:cs typeface="Trebuchet MS"/>
              </a:rPr>
              <a:t>K</a:t>
            </a:r>
            <a:endParaRPr sz="7500">
              <a:latin typeface="Trebuchet MS"/>
              <a:cs typeface="Trebuchet MS"/>
            </a:endParaRPr>
          </a:p>
          <a:p>
            <a:pPr marL="1087120" marR="796925" algn="ctr">
              <a:lnSpc>
                <a:spcPct val="117300"/>
              </a:lnSpc>
              <a:spcBef>
                <a:spcPts val="545"/>
              </a:spcBef>
            </a:pPr>
            <a:r>
              <a:rPr sz="2400" spc="95" dirty="0">
                <a:latin typeface="Microsoft Sans Serif"/>
                <a:cs typeface="Microsoft Sans Serif"/>
              </a:rPr>
              <a:t>Explore </a:t>
            </a:r>
            <a:r>
              <a:rPr sz="2400" spc="185" dirty="0">
                <a:latin typeface="Microsoft Sans Serif"/>
                <a:cs typeface="Microsoft Sans Serif"/>
              </a:rPr>
              <a:t>the </a:t>
            </a:r>
            <a:r>
              <a:rPr sz="2400" spc="130" dirty="0">
                <a:latin typeface="Microsoft Sans Serif"/>
                <a:cs typeface="Microsoft Sans Serif"/>
              </a:rPr>
              <a:t>scalability </a:t>
            </a:r>
            <a:r>
              <a:rPr sz="2400" spc="135" dirty="0">
                <a:latin typeface="Microsoft Sans Serif"/>
                <a:cs typeface="Microsoft Sans Serif"/>
              </a:rPr>
              <a:t>and </a:t>
            </a:r>
            <a:r>
              <a:rPr sz="2400" spc="140" dirty="0">
                <a:latin typeface="Microsoft Sans Serif"/>
                <a:cs typeface="Microsoft Sans Serif"/>
              </a:rPr>
              <a:t> </a:t>
            </a:r>
            <a:r>
              <a:rPr sz="2400" spc="145" dirty="0">
                <a:latin typeface="Microsoft Sans Serif"/>
                <a:cs typeface="Microsoft Sans Serif"/>
              </a:rPr>
              <a:t>commercial </a:t>
            </a:r>
            <a:r>
              <a:rPr sz="2400" spc="155" dirty="0">
                <a:latin typeface="Microsoft Sans Serif"/>
                <a:cs typeface="Microsoft Sans Serif"/>
              </a:rPr>
              <a:t>viability </a:t>
            </a:r>
            <a:r>
              <a:rPr sz="2400" spc="210" dirty="0">
                <a:latin typeface="Microsoft Sans Serif"/>
                <a:cs typeface="Microsoft Sans Serif"/>
              </a:rPr>
              <a:t>of </a:t>
            </a:r>
            <a:r>
              <a:rPr sz="2400" spc="215" dirty="0">
                <a:latin typeface="Microsoft Sans Serif"/>
                <a:cs typeface="Microsoft Sans Serif"/>
              </a:rPr>
              <a:t> </a:t>
            </a:r>
            <a:r>
              <a:rPr sz="2400" spc="150" dirty="0">
                <a:latin typeface="Microsoft Sans Serif"/>
                <a:cs typeface="Microsoft Sans Serif"/>
              </a:rPr>
              <a:t>producing</a:t>
            </a:r>
            <a:r>
              <a:rPr sz="2400" spc="-60" dirty="0">
                <a:latin typeface="Microsoft Sans Serif"/>
                <a:cs typeface="Microsoft Sans Serif"/>
              </a:rPr>
              <a:t> </a:t>
            </a:r>
            <a:r>
              <a:rPr sz="2400" spc="-25" dirty="0">
                <a:latin typeface="Microsoft Sans Serif"/>
                <a:cs typeface="Microsoft Sans Serif"/>
              </a:rPr>
              <a:t>ACFPs</a:t>
            </a:r>
            <a:r>
              <a:rPr sz="2400" spc="-55" dirty="0">
                <a:latin typeface="Microsoft Sans Serif"/>
                <a:cs typeface="Microsoft Sans Serif"/>
              </a:rPr>
              <a:t> </a:t>
            </a:r>
            <a:r>
              <a:rPr sz="2400" spc="165" dirty="0">
                <a:latin typeface="Microsoft Sans Serif"/>
                <a:cs typeface="Microsoft Sans Serif"/>
              </a:rPr>
              <a:t>on</a:t>
            </a:r>
            <a:r>
              <a:rPr sz="2400" spc="-55" dirty="0">
                <a:latin typeface="Microsoft Sans Serif"/>
                <a:cs typeface="Microsoft Sans Serif"/>
              </a:rPr>
              <a:t> </a:t>
            </a:r>
            <a:r>
              <a:rPr sz="2400" spc="15" dirty="0">
                <a:latin typeface="Microsoft Sans Serif"/>
                <a:cs typeface="Microsoft Sans Serif"/>
              </a:rPr>
              <a:t>a</a:t>
            </a:r>
            <a:r>
              <a:rPr sz="2400" spc="-60" dirty="0">
                <a:latin typeface="Microsoft Sans Serif"/>
                <a:cs typeface="Microsoft Sans Serif"/>
              </a:rPr>
              <a:t> </a:t>
            </a:r>
            <a:r>
              <a:rPr sz="2400" spc="110" dirty="0">
                <a:latin typeface="Microsoft Sans Serif"/>
                <a:cs typeface="Microsoft Sans Serif"/>
              </a:rPr>
              <a:t>larger </a:t>
            </a:r>
            <a:r>
              <a:rPr sz="2400" spc="-620" dirty="0">
                <a:latin typeface="Microsoft Sans Serif"/>
                <a:cs typeface="Microsoft Sans Serif"/>
              </a:rPr>
              <a:t> </a:t>
            </a:r>
            <a:r>
              <a:rPr sz="2400" spc="75" dirty="0">
                <a:latin typeface="Microsoft Sans Serif"/>
                <a:cs typeface="Microsoft Sans Serif"/>
              </a:rPr>
              <a:t>scale </a:t>
            </a:r>
            <a:r>
              <a:rPr sz="2400" spc="210" dirty="0">
                <a:latin typeface="Microsoft Sans Serif"/>
                <a:cs typeface="Microsoft Sans Serif"/>
              </a:rPr>
              <a:t>for </a:t>
            </a:r>
            <a:r>
              <a:rPr sz="2400" spc="145" dirty="0">
                <a:latin typeface="Microsoft Sans Serif"/>
                <a:cs typeface="Microsoft Sans Serif"/>
              </a:rPr>
              <a:t>practical </a:t>
            </a:r>
            <a:r>
              <a:rPr sz="2400" spc="150" dirty="0">
                <a:latin typeface="Microsoft Sans Serif"/>
                <a:cs typeface="Microsoft Sans Serif"/>
              </a:rPr>
              <a:t> </a:t>
            </a:r>
            <a:r>
              <a:rPr sz="2400" spc="125" dirty="0">
                <a:latin typeface="Microsoft Sans Serif"/>
                <a:cs typeface="Microsoft Sans Serif"/>
              </a:rPr>
              <a:t>applications.</a:t>
            </a:r>
            <a:endParaRPr sz="2400">
              <a:latin typeface="Microsoft Sans Serif"/>
              <a:cs typeface="Microsoft Sans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951317" y="4156766"/>
            <a:ext cx="2096770" cy="3872229"/>
            <a:chOff x="8951317" y="4156766"/>
            <a:chExt cx="2096770" cy="3872229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36494" y="4156766"/>
              <a:ext cx="111162" cy="11116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48902" y="5864641"/>
              <a:ext cx="104156" cy="10415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51317" y="7920006"/>
              <a:ext cx="108986" cy="10898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1639617" y="3929148"/>
            <a:ext cx="5998210" cy="1338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 algn="ctr">
              <a:lnSpc>
                <a:spcPct val="117200"/>
              </a:lnSpc>
              <a:spcBef>
                <a:spcPts val="95"/>
              </a:spcBef>
            </a:pPr>
            <a:r>
              <a:rPr sz="2450" spc="120" dirty="0">
                <a:latin typeface="Microsoft Sans Serif"/>
                <a:cs typeface="Microsoft Sans Serif"/>
              </a:rPr>
              <a:t>Investigate </a:t>
            </a:r>
            <a:r>
              <a:rPr sz="2450" spc="185" dirty="0">
                <a:latin typeface="Microsoft Sans Serif"/>
                <a:cs typeface="Microsoft Sans Serif"/>
              </a:rPr>
              <a:t>the </a:t>
            </a:r>
            <a:r>
              <a:rPr sz="2450" spc="70" dirty="0">
                <a:latin typeface="Microsoft Sans Serif"/>
                <a:cs typeface="Microsoft Sans Serif"/>
              </a:rPr>
              <a:t>use </a:t>
            </a:r>
            <a:r>
              <a:rPr sz="2450" spc="215" dirty="0">
                <a:latin typeface="Microsoft Sans Serif"/>
                <a:cs typeface="Microsoft Sans Serif"/>
              </a:rPr>
              <a:t>of </a:t>
            </a:r>
            <a:r>
              <a:rPr sz="2450" spc="185" dirty="0">
                <a:latin typeface="Microsoft Sans Serif"/>
                <a:cs typeface="Microsoft Sans Serif"/>
              </a:rPr>
              <a:t>different </a:t>
            </a:r>
            <a:r>
              <a:rPr sz="2450" spc="190" dirty="0">
                <a:latin typeface="Microsoft Sans Serif"/>
                <a:cs typeface="Microsoft Sans Serif"/>
              </a:rPr>
              <a:t> </a:t>
            </a:r>
            <a:r>
              <a:rPr sz="2450" spc="135" dirty="0">
                <a:latin typeface="Microsoft Sans Serif"/>
                <a:cs typeface="Microsoft Sans Serif"/>
              </a:rPr>
              <a:t>pseudocapacitive</a:t>
            </a:r>
            <a:r>
              <a:rPr sz="2450" spc="-65" dirty="0">
                <a:latin typeface="Microsoft Sans Serif"/>
                <a:cs typeface="Microsoft Sans Serif"/>
              </a:rPr>
              <a:t> </a:t>
            </a:r>
            <a:r>
              <a:rPr sz="2450" spc="125" dirty="0">
                <a:latin typeface="Microsoft Sans Serif"/>
                <a:cs typeface="Microsoft Sans Serif"/>
              </a:rPr>
              <a:t>materials</a:t>
            </a:r>
            <a:r>
              <a:rPr sz="2450" spc="-65" dirty="0">
                <a:latin typeface="Microsoft Sans Serif"/>
                <a:cs typeface="Microsoft Sans Serif"/>
              </a:rPr>
              <a:t> </a:t>
            </a:r>
            <a:r>
              <a:rPr sz="2450" spc="250" dirty="0">
                <a:latin typeface="Microsoft Sans Serif"/>
                <a:cs typeface="Microsoft Sans Serif"/>
              </a:rPr>
              <a:t>to</a:t>
            </a:r>
            <a:r>
              <a:rPr sz="2450" spc="-6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optimize </a:t>
            </a:r>
            <a:r>
              <a:rPr sz="2450" spc="-635" dirty="0">
                <a:latin typeface="Microsoft Sans Serif"/>
                <a:cs typeface="Microsoft Sans Serif"/>
              </a:rPr>
              <a:t> </a:t>
            </a:r>
            <a:r>
              <a:rPr sz="2450" spc="110" dirty="0">
                <a:latin typeface="Microsoft Sans Serif"/>
                <a:cs typeface="Microsoft Sans Serif"/>
              </a:rPr>
              <a:t>energy</a:t>
            </a:r>
            <a:r>
              <a:rPr sz="2450" spc="-50" dirty="0">
                <a:latin typeface="Microsoft Sans Serif"/>
                <a:cs typeface="Microsoft Sans Serif"/>
              </a:rPr>
              <a:t> </a:t>
            </a:r>
            <a:r>
              <a:rPr sz="2450" spc="110" dirty="0">
                <a:latin typeface="Microsoft Sans Serif"/>
                <a:cs typeface="Microsoft Sans Serif"/>
              </a:rPr>
              <a:t>storage</a:t>
            </a:r>
            <a:r>
              <a:rPr sz="2450" spc="-45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performance.</a:t>
            </a:r>
            <a:endParaRPr sz="245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414770" y="5650568"/>
            <a:ext cx="7277100" cy="16662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17000"/>
              </a:lnSpc>
              <a:spcBef>
                <a:spcPts val="95"/>
              </a:spcBef>
            </a:pPr>
            <a:r>
              <a:rPr sz="2300" spc="55" dirty="0">
                <a:latin typeface="Microsoft Sans Serif"/>
                <a:cs typeface="Microsoft Sans Serif"/>
              </a:rPr>
              <a:t>Examine </a:t>
            </a:r>
            <a:r>
              <a:rPr sz="2300" spc="175" dirty="0">
                <a:latin typeface="Microsoft Sans Serif"/>
                <a:cs typeface="Microsoft Sans Serif"/>
              </a:rPr>
              <a:t>the </a:t>
            </a:r>
            <a:r>
              <a:rPr sz="2300" spc="160" dirty="0">
                <a:latin typeface="Microsoft Sans Serif"/>
                <a:cs typeface="Microsoft Sans Serif"/>
              </a:rPr>
              <a:t>potential </a:t>
            </a:r>
            <a:r>
              <a:rPr sz="2300" spc="200" dirty="0">
                <a:latin typeface="Microsoft Sans Serif"/>
                <a:cs typeface="Microsoft Sans Serif"/>
              </a:rPr>
              <a:t>for </a:t>
            </a:r>
            <a:r>
              <a:rPr sz="2300" spc="-30" dirty="0">
                <a:latin typeface="Microsoft Sans Serif"/>
                <a:cs typeface="Microsoft Sans Serif"/>
              </a:rPr>
              <a:t>ACFPs </a:t>
            </a:r>
            <a:r>
              <a:rPr sz="2300" spc="125" dirty="0">
                <a:latin typeface="Microsoft Sans Serif"/>
                <a:cs typeface="Microsoft Sans Serif"/>
              </a:rPr>
              <a:t>in applications </a:t>
            </a:r>
            <a:r>
              <a:rPr sz="2300" spc="130" dirty="0">
                <a:latin typeface="Microsoft Sans Serif"/>
                <a:cs typeface="Microsoft Sans Serif"/>
              </a:rPr>
              <a:t> </a:t>
            </a:r>
            <a:r>
              <a:rPr sz="2300" spc="155" dirty="0">
                <a:latin typeface="Microsoft Sans Serif"/>
                <a:cs typeface="Microsoft Sans Serif"/>
              </a:rPr>
              <a:t>beyond </a:t>
            </a:r>
            <a:r>
              <a:rPr sz="2300" spc="114" dirty="0">
                <a:latin typeface="Microsoft Sans Serif"/>
                <a:cs typeface="Microsoft Sans Serif"/>
              </a:rPr>
              <a:t>supercapacitors, </a:t>
            </a:r>
            <a:r>
              <a:rPr sz="2300" spc="110" dirty="0">
                <a:latin typeface="Microsoft Sans Serif"/>
                <a:cs typeface="Microsoft Sans Serif"/>
              </a:rPr>
              <a:t>such </a:t>
            </a:r>
            <a:r>
              <a:rPr sz="2300" spc="5" dirty="0">
                <a:latin typeface="Microsoft Sans Serif"/>
                <a:cs typeface="Microsoft Sans Serif"/>
              </a:rPr>
              <a:t>as </a:t>
            </a:r>
            <a:r>
              <a:rPr sz="2300" spc="125" dirty="0">
                <a:latin typeface="Microsoft Sans Serif"/>
                <a:cs typeface="Microsoft Sans Serif"/>
              </a:rPr>
              <a:t>in </a:t>
            </a:r>
            <a:r>
              <a:rPr sz="2300" spc="120" dirty="0">
                <a:latin typeface="Microsoft Sans Serif"/>
                <a:cs typeface="Microsoft Sans Serif"/>
              </a:rPr>
              <a:t>flexible </a:t>
            </a:r>
            <a:r>
              <a:rPr sz="2300" spc="125" dirty="0">
                <a:latin typeface="Microsoft Sans Serif"/>
                <a:cs typeface="Microsoft Sans Serif"/>
              </a:rPr>
              <a:t> </a:t>
            </a:r>
            <a:r>
              <a:rPr sz="2300" spc="130" dirty="0">
                <a:latin typeface="Microsoft Sans Serif"/>
                <a:cs typeface="Microsoft Sans Serif"/>
              </a:rPr>
              <a:t>electronics</a:t>
            </a:r>
            <a:r>
              <a:rPr sz="2300" spc="-50" dirty="0">
                <a:latin typeface="Microsoft Sans Serif"/>
                <a:cs typeface="Microsoft Sans Serif"/>
              </a:rPr>
              <a:t> </a:t>
            </a:r>
            <a:r>
              <a:rPr sz="2300" spc="175" dirty="0">
                <a:latin typeface="Microsoft Sans Serif"/>
                <a:cs typeface="Microsoft Sans Serif"/>
              </a:rPr>
              <a:t>or</a:t>
            </a:r>
            <a:r>
              <a:rPr sz="2300" spc="-45" dirty="0">
                <a:latin typeface="Microsoft Sans Serif"/>
                <a:cs typeface="Microsoft Sans Serif"/>
              </a:rPr>
              <a:t> </a:t>
            </a:r>
            <a:r>
              <a:rPr sz="2300" spc="100" dirty="0">
                <a:latin typeface="Microsoft Sans Serif"/>
                <a:cs typeface="Microsoft Sans Serif"/>
              </a:rPr>
              <a:t>energy</a:t>
            </a:r>
            <a:r>
              <a:rPr sz="2300" spc="-45" dirty="0">
                <a:latin typeface="Microsoft Sans Serif"/>
                <a:cs typeface="Microsoft Sans Serif"/>
              </a:rPr>
              <a:t> </a:t>
            </a:r>
            <a:r>
              <a:rPr sz="2300" spc="105" dirty="0">
                <a:latin typeface="Microsoft Sans Serif"/>
                <a:cs typeface="Microsoft Sans Serif"/>
              </a:rPr>
              <a:t>storage</a:t>
            </a:r>
            <a:r>
              <a:rPr sz="2300" spc="-45" dirty="0">
                <a:latin typeface="Microsoft Sans Serif"/>
                <a:cs typeface="Microsoft Sans Serif"/>
              </a:rPr>
              <a:t> </a:t>
            </a:r>
            <a:r>
              <a:rPr sz="2300" spc="200" dirty="0">
                <a:latin typeface="Microsoft Sans Serif"/>
                <a:cs typeface="Microsoft Sans Serif"/>
              </a:rPr>
              <a:t>for</a:t>
            </a:r>
            <a:r>
              <a:rPr sz="2300" spc="-45" dirty="0">
                <a:latin typeface="Microsoft Sans Serif"/>
                <a:cs typeface="Microsoft Sans Serif"/>
              </a:rPr>
              <a:t> </a:t>
            </a:r>
            <a:r>
              <a:rPr sz="2300" spc="114" dirty="0">
                <a:latin typeface="Microsoft Sans Serif"/>
                <a:cs typeface="Microsoft Sans Serif"/>
              </a:rPr>
              <a:t>renewable</a:t>
            </a:r>
            <a:r>
              <a:rPr sz="2300" spc="-45" dirty="0">
                <a:latin typeface="Microsoft Sans Serif"/>
                <a:cs typeface="Microsoft Sans Serif"/>
              </a:rPr>
              <a:t> </a:t>
            </a:r>
            <a:r>
              <a:rPr sz="2300" spc="100" dirty="0">
                <a:latin typeface="Microsoft Sans Serif"/>
                <a:cs typeface="Microsoft Sans Serif"/>
              </a:rPr>
              <a:t>energy </a:t>
            </a:r>
            <a:r>
              <a:rPr sz="2300" spc="-600" dirty="0">
                <a:latin typeface="Microsoft Sans Serif"/>
                <a:cs typeface="Microsoft Sans Serif"/>
              </a:rPr>
              <a:t> </a:t>
            </a:r>
            <a:r>
              <a:rPr sz="2300" spc="90" dirty="0">
                <a:latin typeface="Microsoft Sans Serif"/>
                <a:cs typeface="Microsoft Sans Serif"/>
              </a:rPr>
              <a:t>systems.</a:t>
            </a:r>
            <a:endParaRPr sz="23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671191" y="7696593"/>
            <a:ext cx="7472680" cy="1313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17300"/>
              </a:lnSpc>
              <a:spcBef>
                <a:spcPts val="95"/>
              </a:spcBef>
            </a:pPr>
            <a:r>
              <a:rPr sz="2400" spc="160" dirty="0">
                <a:latin typeface="Microsoft Sans Serif"/>
                <a:cs typeface="Microsoft Sans Serif"/>
              </a:rPr>
              <a:t>Conduct </a:t>
            </a:r>
            <a:r>
              <a:rPr sz="2400" spc="170" dirty="0">
                <a:latin typeface="Microsoft Sans Serif"/>
                <a:cs typeface="Microsoft Sans Serif"/>
              </a:rPr>
              <a:t>in-depth </a:t>
            </a:r>
            <a:r>
              <a:rPr sz="2400" spc="155" dirty="0">
                <a:latin typeface="Microsoft Sans Serif"/>
                <a:cs typeface="Microsoft Sans Serif"/>
              </a:rPr>
              <a:t>environmental </a:t>
            </a:r>
            <a:r>
              <a:rPr sz="2400" spc="135" dirty="0">
                <a:latin typeface="Microsoft Sans Serif"/>
                <a:cs typeface="Microsoft Sans Serif"/>
              </a:rPr>
              <a:t>and </a:t>
            </a:r>
            <a:r>
              <a:rPr sz="2400" spc="145" dirty="0">
                <a:latin typeface="Microsoft Sans Serif"/>
                <a:cs typeface="Microsoft Sans Serif"/>
              </a:rPr>
              <a:t>economic </a:t>
            </a:r>
            <a:r>
              <a:rPr sz="2400" spc="150" dirty="0">
                <a:latin typeface="Microsoft Sans Serif"/>
                <a:cs typeface="Microsoft Sans Serif"/>
              </a:rPr>
              <a:t> </a:t>
            </a:r>
            <a:r>
              <a:rPr sz="2400" spc="80" dirty="0">
                <a:latin typeface="Microsoft Sans Serif"/>
                <a:cs typeface="Microsoft Sans Serif"/>
              </a:rPr>
              <a:t>assessments</a:t>
            </a:r>
            <a:r>
              <a:rPr sz="2400" spc="-55" dirty="0">
                <a:latin typeface="Microsoft Sans Serif"/>
                <a:cs typeface="Microsoft Sans Serif"/>
              </a:rPr>
              <a:t> </a:t>
            </a:r>
            <a:r>
              <a:rPr sz="2400" spc="245" dirty="0">
                <a:latin typeface="Microsoft Sans Serif"/>
                <a:cs typeface="Microsoft Sans Serif"/>
              </a:rPr>
              <a:t>to</a:t>
            </a:r>
            <a:r>
              <a:rPr sz="2400" spc="-50" dirty="0">
                <a:latin typeface="Microsoft Sans Serif"/>
                <a:cs typeface="Microsoft Sans Serif"/>
              </a:rPr>
              <a:t> </a:t>
            </a:r>
            <a:r>
              <a:rPr sz="2400" spc="15" dirty="0">
                <a:latin typeface="Microsoft Sans Serif"/>
                <a:cs typeface="Microsoft Sans Serif"/>
              </a:rPr>
              <a:t>assess</a:t>
            </a:r>
            <a:r>
              <a:rPr sz="2400" spc="-50" dirty="0">
                <a:latin typeface="Microsoft Sans Serif"/>
                <a:cs typeface="Microsoft Sans Serif"/>
              </a:rPr>
              <a:t> </a:t>
            </a:r>
            <a:r>
              <a:rPr sz="2400" spc="185" dirty="0">
                <a:latin typeface="Microsoft Sans Serif"/>
                <a:cs typeface="Microsoft Sans Serif"/>
              </a:rPr>
              <a:t>the</a:t>
            </a:r>
            <a:r>
              <a:rPr sz="2400" spc="-50" dirty="0">
                <a:latin typeface="Microsoft Sans Serif"/>
                <a:cs typeface="Microsoft Sans Serif"/>
              </a:rPr>
              <a:t> </a:t>
            </a:r>
            <a:r>
              <a:rPr sz="2400" spc="135" dirty="0">
                <a:latin typeface="Microsoft Sans Serif"/>
                <a:cs typeface="Microsoft Sans Serif"/>
              </a:rPr>
              <a:t>sustainability</a:t>
            </a:r>
            <a:r>
              <a:rPr sz="2400" spc="-50" dirty="0">
                <a:latin typeface="Microsoft Sans Serif"/>
                <a:cs typeface="Microsoft Sans Serif"/>
              </a:rPr>
              <a:t> </a:t>
            </a:r>
            <a:r>
              <a:rPr sz="2400" spc="135" dirty="0">
                <a:latin typeface="Microsoft Sans Serif"/>
                <a:cs typeface="Microsoft Sans Serif"/>
              </a:rPr>
              <a:t>and</a:t>
            </a:r>
            <a:r>
              <a:rPr sz="2400" spc="-50" dirty="0">
                <a:latin typeface="Microsoft Sans Serif"/>
                <a:cs typeface="Microsoft Sans Serif"/>
              </a:rPr>
              <a:t> </a:t>
            </a:r>
            <a:r>
              <a:rPr sz="2400" spc="150" dirty="0">
                <a:latin typeface="Microsoft Sans Serif"/>
                <a:cs typeface="Microsoft Sans Serif"/>
              </a:rPr>
              <a:t>cost- </a:t>
            </a:r>
            <a:r>
              <a:rPr sz="2400" spc="-625" dirty="0">
                <a:latin typeface="Microsoft Sans Serif"/>
                <a:cs typeface="Microsoft Sans Serif"/>
              </a:rPr>
              <a:t> </a:t>
            </a:r>
            <a:r>
              <a:rPr sz="2400" spc="130" dirty="0">
                <a:latin typeface="Microsoft Sans Serif"/>
                <a:cs typeface="Microsoft Sans Serif"/>
              </a:rPr>
              <a:t>effectiveness</a:t>
            </a:r>
            <a:r>
              <a:rPr sz="2400" spc="-50" dirty="0">
                <a:latin typeface="Microsoft Sans Serif"/>
                <a:cs typeface="Microsoft Sans Serif"/>
              </a:rPr>
              <a:t> </a:t>
            </a:r>
            <a:r>
              <a:rPr sz="2400" spc="210" dirty="0">
                <a:latin typeface="Microsoft Sans Serif"/>
                <a:cs typeface="Microsoft Sans Serif"/>
              </a:rPr>
              <a:t>of</a:t>
            </a:r>
            <a:r>
              <a:rPr sz="2400" spc="-45" dirty="0">
                <a:latin typeface="Microsoft Sans Serif"/>
                <a:cs typeface="Microsoft Sans Serif"/>
              </a:rPr>
              <a:t> </a:t>
            </a:r>
            <a:r>
              <a:rPr sz="2400" spc="-35" dirty="0">
                <a:latin typeface="Microsoft Sans Serif"/>
                <a:cs typeface="Microsoft Sans Serif"/>
              </a:rPr>
              <a:t>ACFP</a:t>
            </a:r>
            <a:r>
              <a:rPr sz="2400" spc="-45" dirty="0">
                <a:latin typeface="Microsoft Sans Serif"/>
                <a:cs typeface="Microsoft Sans Serif"/>
              </a:rPr>
              <a:t> </a:t>
            </a:r>
            <a:r>
              <a:rPr sz="2400" spc="165" dirty="0">
                <a:latin typeface="Microsoft Sans Serif"/>
                <a:cs typeface="Microsoft Sans Serif"/>
              </a:rPr>
              <a:t>production.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B41CC86B-A957-02C3-DCCF-A5919AB715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449"/>
    </mc:Choice>
    <mc:Fallback>
      <p:transition spd="slow" advTm="108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2912061"/>
            <a:ext cx="16230600" cy="5086350"/>
            <a:chOff x="1028700" y="2912061"/>
            <a:chExt cx="16230600" cy="5086350"/>
          </a:xfrm>
        </p:grpSpPr>
        <p:sp>
          <p:nvSpPr>
            <p:cNvPr id="3" name="object 3"/>
            <p:cNvSpPr/>
            <p:nvPr/>
          </p:nvSpPr>
          <p:spPr>
            <a:xfrm>
              <a:off x="1028700" y="2912061"/>
              <a:ext cx="16230600" cy="5086350"/>
            </a:xfrm>
            <a:custGeom>
              <a:avLst/>
              <a:gdLst/>
              <a:ahLst/>
              <a:cxnLst/>
              <a:rect l="l" t="t" r="r" b="b"/>
              <a:pathLst>
                <a:path w="16230600" h="5086350">
                  <a:moveTo>
                    <a:pt x="16230598" y="5086349"/>
                  </a:moveTo>
                  <a:lnTo>
                    <a:pt x="0" y="5086349"/>
                  </a:lnTo>
                  <a:lnTo>
                    <a:pt x="0" y="0"/>
                  </a:lnTo>
                  <a:lnTo>
                    <a:pt x="16230598" y="0"/>
                  </a:lnTo>
                  <a:lnTo>
                    <a:pt x="16230598" y="508634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0254" y="3199046"/>
              <a:ext cx="86791" cy="8679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0254" y="3882528"/>
              <a:ext cx="86791" cy="867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0254" y="4566011"/>
              <a:ext cx="86791" cy="8679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0254" y="5249493"/>
              <a:ext cx="86791" cy="8679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0254" y="5932975"/>
              <a:ext cx="86791" cy="8679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0254" y="6958198"/>
              <a:ext cx="86791" cy="86791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16000" y="927131"/>
            <a:ext cx="6007100" cy="132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500" spc="-15" dirty="0"/>
              <a:t>REFERENCES</a:t>
            </a:r>
            <a:endParaRPr sz="8500"/>
          </a:p>
        </p:txBody>
      </p:sp>
      <p:sp>
        <p:nvSpPr>
          <p:cNvPr id="11" name="object 11"/>
          <p:cNvSpPr txBox="1"/>
          <p:nvPr/>
        </p:nvSpPr>
        <p:spPr>
          <a:xfrm>
            <a:off x="341453" y="9653006"/>
            <a:ext cx="21526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65" dirty="0">
                <a:solidFill>
                  <a:srgbClr val="F4F4F4"/>
                </a:solidFill>
                <a:latin typeface="Trebuchet MS"/>
                <a:cs typeface="Trebuchet MS"/>
              </a:rPr>
              <a:t>1</a:t>
            </a:r>
            <a:r>
              <a:rPr sz="1700" spc="-140" dirty="0">
                <a:solidFill>
                  <a:srgbClr val="F4F4F4"/>
                </a:solidFill>
                <a:latin typeface="Trebuchet MS"/>
                <a:cs typeface="Trebuchet MS"/>
              </a:rPr>
              <a:t>7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27505" marR="350520" indent="-851535">
              <a:lnSpc>
                <a:spcPct val="118000"/>
              </a:lnSpc>
              <a:spcBef>
                <a:spcPts val="90"/>
              </a:spcBef>
            </a:pPr>
            <a:r>
              <a:rPr spc="-35" dirty="0"/>
              <a:t>X. </a:t>
            </a:r>
            <a:r>
              <a:rPr spc="45" dirty="0"/>
              <a:t>Zhao,</a:t>
            </a:r>
            <a:r>
              <a:rPr spc="-30" dirty="0"/>
              <a:t> </a:t>
            </a:r>
            <a:r>
              <a:rPr spc="-45" dirty="0"/>
              <a:t>Z.</a:t>
            </a:r>
            <a:r>
              <a:rPr spc="-30" dirty="0"/>
              <a:t> </a:t>
            </a:r>
            <a:r>
              <a:rPr spc="50" dirty="0"/>
              <a:t>Xiong,</a:t>
            </a:r>
            <a:r>
              <a:rPr spc="-30" dirty="0"/>
              <a:t> </a:t>
            </a:r>
            <a:r>
              <a:rPr spc="-45" dirty="0"/>
              <a:t>Z.</a:t>
            </a:r>
            <a:r>
              <a:rPr spc="-30" dirty="0"/>
              <a:t> </a:t>
            </a:r>
            <a:r>
              <a:rPr spc="50" dirty="0"/>
              <a:t>Qiao,</a:t>
            </a:r>
            <a:r>
              <a:rPr spc="-30" dirty="0"/>
              <a:t> </a:t>
            </a:r>
            <a:r>
              <a:rPr spc="-35" dirty="0"/>
              <a:t>X.</a:t>
            </a:r>
            <a:r>
              <a:rPr spc="-30" dirty="0"/>
              <a:t> </a:t>
            </a:r>
            <a:r>
              <a:rPr spc="55" dirty="0"/>
              <a:t>Bo,</a:t>
            </a:r>
            <a:r>
              <a:rPr spc="-30" dirty="0"/>
              <a:t> </a:t>
            </a:r>
            <a:r>
              <a:rPr spc="35" dirty="0"/>
              <a:t>D.</a:t>
            </a:r>
            <a:r>
              <a:rPr spc="-30" dirty="0"/>
              <a:t> </a:t>
            </a:r>
            <a:r>
              <a:rPr spc="30" dirty="0"/>
              <a:t>Pang,</a:t>
            </a:r>
            <a:r>
              <a:rPr spc="-30" dirty="0"/>
              <a:t> </a:t>
            </a:r>
            <a:r>
              <a:rPr spc="50" dirty="0"/>
              <a:t>J.</a:t>
            </a:r>
            <a:r>
              <a:rPr spc="-30" dirty="0"/>
              <a:t> </a:t>
            </a:r>
            <a:r>
              <a:rPr spc="40" dirty="0"/>
              <a:t>Sun,</a:t>
            </a:r>
            <a:r>
              <a:rPr spc="-30" dirty="0"/>
              <a:t> </a:t>
            </a:r>
            <a:r>
              <a:rPr spc="50" dirty="0"/>
              <a:t>J.</a:t>
            </a:r>
            <a:r>
              <a:rPr spc="-30" dirty="0"/>
              <a:t> </a:t>
            </a:r>
            <a:r>
              <a:rPr spc="55" dirty="0"/>
              <a:t>Bian,</a:t>
            </a:r>
            <a:r>
              <a:rPr spc="-35" dirty="0"/>
              <a:t> </a:t>
            </a:r>
            <a:r>
              <a:rPr spc="105" dirty="0"/>
              <a:t>Robust</a:t>
            </a:r>
            <a:r>
              <a:rPr spc="-30" dirty="0"/>
              <a:t> </a:t>
            </a:r>
            <a:r>
              <a:rPr spc="114" dirty="0"/>
              <a:t>and</a:t>
            </a:r>
            <a:r>
              <a:rPr spc="-30" dirty="0"/>
              <a:t> </a:t>
            </a:r>
            <a:r>
              <a:rPr spc="110" dirty="0"/>
              <a:t>flexible</a:t>
            </a:r>
            <a:r>
              <a:rPr spc="-30" dirty="0"/>
              <a:t> </a:t>
            </a:r>
            <a:r>
              <a:rPr spc="95" dirty="0"/>
              <a:t>wearable</a:t>
            </a:r>
            <a:r>
              <a:rPr spc="-30" dirty="0"/>
              <a:t> </a:t>
            </a:r>
            <a:r>
              <a:rPr spc="114" dirty="0"/>
              <a:t>generator</a:t>
            </a:r>
            <a:r>
              <a:rPr spc="-30" dirty="0"/>
              <a:t> </a:t>
            </a:r>
            <a:r>
              <a:rPr spc="130" dirty="0"/>
              <a:t>driven</a:t>
            </a:r>
            <a:r>
              <a:rPr spc="-30" dirty="0"/>
              <a:t> </a:t>
            </a:r>
            <a:r>
              <a:rPr spc="165" dirty="0"/>
              <a:t>by</a:t>
            </a:r>
            <a:r>
              <a:rPr spc="-30" dirty="0"/>
              <a:t> </a:t>
            </a:r>
            <a:r>
              <a:rPr spc="130" dirty="0"/>
              <a:t>water</a:t>
            </a:r>
            <a:r>
              <a:rPr spc="-30" dirty="0"/>
              <a:t> </a:t>
            </a:r>
            <a:r>
              <a:rPr spc="125" dirty="0"/>
              <a:t>evaporation</a:t>
            </a:r>
            <a:r>
              <a:rPr spc="-30" dirty="0"/>
              <a:t> </a:t>
            </a:r>
            <a:r>
              <a:rPr spc="175" dirty="0"/>
              <a:t>for </a:t>
            </a:r>
            <a:r>
              <a:rPr spc="-490" dirty="0"/>
              <a:t> </a:t>
            </a:r>
            <a:r>
              <a:rPr spc="95" dirty="0"/>
              <a:t>sustainable</a:t>
            </a:r>
            <a:r>
              <a:rPr spc="-30" dirty="0"/>
              <a:t> </a:t>
            </a:r>
            <a:r>
              <a:rPr spc="114" dirty="0"/>
              <a:t>and</a:t>
            </a:r>
            <a:r>
              <a:rPr spc="-30" dirty="0"/>
              <a:t> </a:t>
            </a:r>
            <a:r>
              <a:rPr spc="140" dirty="0"/>
              <a:t>portable</a:t>
            </a:r>
            <a:r>
              <a:rPr spc="-30" dirty="0"/>
              <a:t> </a:t>
            </a:r>
            <a:r>
              <a:rPr spc="120" dirty="0"/>
              <a:t>selfpower</a:t>
            </a:r>
            <a:r>
              <a:rPr spc="-25" dirty="0"/>
              <a:t> </a:t>
            </a:r>
            <a:r>
              <a:rPr spc="110" dirty="0"/>
              <a:t>supply,</a:t>
            </a:r>
            <a:r>
              <a:rPr spc="-30" dirty="0"/>
              <a:t> </a:t>
            </a:r>
            <a:r>
              <a:rPr spc="65" dirty="0"/>
              <a:t>Chem.</a:t>
            </a:r>
            <a:r>
              <a:rPr spc="-30" dirty="0"/>
              <a:t> </a:t>
            </a:r>
            <a:r>
              <a:rPr spc="5" dirty="0"/>
              <a:t>Eng.</a:t>
            </a:r>
            <a:r>
              <a:rPr spc="-30" dirty="0"/>
              <a:t> </a:t>
            </a:r>
            <a:r>
              <a:rPr spc="50" dirty="0"/>
              <a:t>J.</a:t>
            </a:r>
            <a:r>
              <a:rPr spc="-25" dirty="0"/>
              <a:t> </a:t>
            </a:r>
            <a:r>
              <a:rPr spc="95" dirty="0"/>
              <a:t>434</a:t>
            </a:r>
            <a:r>
              <a:rPr spc="-30" dirty="0"/>
              <a:t> </a:t>
            </a:r>
            <a:r>
              <a:rPr spc="40" dirty="0"/>
              <a:t>(2022),</a:t>
            </a:r>
            <a:r>
              <a:rPr spc="-30" dirty="0"/>
              <a:t> </a:t>
            </a:r>
            <a:r>
              <a:rPr spc="120" dirty="0"/>
              <a:t>https://doi.org/10.1016/j.</a:t>
            </a:r>
            <a:r>
              <a:rPr spc="-30" dirty="0"/>
              <a:t> </a:t>
            </a:r>
            <a:r>
              <a:rPr spc="45" dirty="0"/>
              <a:t>cej.2022.134671.</a:t>
            </a:r>
          </a:p>
          <a:p>
            <a:pPr marL="3342640" marR="65405" indent="-2852420">
              <a:lnSpc>
                <a:spcPct val="118000"/>
              </a:lnSpc>
            </a:pPr>
            <a:r>
              <a:rPr spc="50" dirty="0"/>
              <a:t>J.</a:t>
            </a:r>
            <a:r>
              <a:rPr spc="-30" dirty="0"/>
              <a:t> </a:t>
            </a:r>
            <a:r>
              <a:rPr spc="45" dirty="0"/>
              <a:t>Liang,</a:t>
            </a:r>
            <a:r>
              <a:rPr spc="-25" dirty="0"/>
              <a:t> </a:t>
            </a:r>
            <a:r>
              <a:rPr spc="-20" dirty="0"/>
              <a:t>C.</a:t>
            </a:r>
            <a:r>
              <a:rPr spc="-30" dirty="0"/>
              <a:t> </a:t>
            </a:r>
            <a:r>
              <a:rPr spc="60" dirty="0"/>
              <a:t>Jiang,</a:t>
            </a:r>
            <a:r>
              <a:rPr spc="-25" dirty="0"/>
              <a:t> </a:t>
            </a:r>
            <a:r>
              <a:rPr spc="-10" dirty="0"/>
              <a:t>W.</a:t>
            </a:r>
            <a:r>
              <a:rPr spc="-30" dirty="0"/>
              <a:t> </a:t>
            </a:r>
            <a:r>
              <a:rPr spc="35" dirty="0"/>
              <a:t>Wu,</a:t>
            </a:r>
            <a:r>
              <a:rPr spc="-25" dirty="0"/>
              <a:t> </a:t>
            </a:r>
            <a:r>
              <a:rPr spc="100" dirty="0"/>
              <a:t>Toward</a:t>
            </a:r>
            <a:r>
              <a:rPr spc="-25" dirty="0"/>
              <a:t> </a:t>
            </a:r>
            <a:r>
              <a:rPr spc="110" dirty="0"/>
              <a:t>fiber-,</a:t>
            </a:r>
            <a:r>
              <a:rPr spc="-30" dirty="0"/>
              <a:t> </a:t>
            </a:r>
            <a:r>
              <a:rPr spc="100" dirty="0"/>
              <a:t>paper-,</a:t>
            </a:r>
            <a:r>
              <a:rPr spc="-25" dirty="0"/>
              <a:t> </a:t>
            </a:r>
            <a:r>
              <a:rPr spc="114" dirty="0"/>
              <a:t>and</a:t>
            </a:r>
            <a:r>
              <a:rPr spc="-30" dirty="0"/>
              <a:t> </a:t>
            </a:r>
            <a:r>
              <a:rPr spc="110" dirty="0"/>
              <a:t>foam-based</a:t>
            </a:r>
            <a:r>
              <a:rPr spc="-25" dirty="0"/>
              <a:t> </a:t>
            </a:r>
            <a:r>
              <a:rPr spc="110" dirty="0"/>
              <a:t>flexible</a:t>
            </a:r>
            <a:r>
              <a:rPr spc="-25" dirty="0"/>
              <a:t> </a:t>
            </a:r>
            <a:r>
              <a:rPr spc="114" dirty="0"/>
              <a:t>solid-state</a:t>
            </a:r>
            <a:r>
              <a:rPr spc="-30" dirty="0"/>
              <a:t> </a:t>
            </a:r>
            <a:r>
              <a:rPr spc="105" dirty="0"/>
              <a:t>supercapacitors:</a:t>
            </a:r>
            <a:r>
              <a:rPr spc="-25" dirty="0"/>
              <a:t> </a:t>
            </a:r>
            <a:r>
              <a:rPr spc="130" dirty="0"/>
              <a:t>electrode</a:t>
            </a:r>
            <a:r>
              <a:rPr spc="-30" dirty="0"/>
              <a:t> </a:t>
            </a:r>
            <a:r>
              <a:rPr spc="105" dirty="0"/>
              <a:t>materials</a:t>
            </a:r>
            <a:r>
              <a:rPr spc="-25" dirty="0"/>
              <a:t> </a:t>
            </a:r>
            <a:r>
              <a:rPr spc="114" dirty="0"/>
              <a:t>and</a:t>
            </a:r>
            <a:r>
              <a:rPr spc="-25" dirty="0"/>
              <a:t> </a:t>
            </a:r>
            <a:r>
              <a:rPr spc="105" dirty="0"/>
              <a:t>device </a:t>
            </a:r>
            <a:r>
              <a:rPr spc="-490" dirty="0"/>
              <a:t> </a:t>
            </a:r>
            <a:r>
              <a:rPr spc="60" dirty="0"/>
              <a:t>designs,</a:t>
            </a:r>
            <a:r>
              <a:rPr spc="-35" dirty="0"/>
              <a:t> </a:t>
            </a:r>
            <a:r>
              <a:rPr spc="80" dirty="0"/>
              <a:t>Nanoscale</a:t>
            </a:r>
            <a:r>
              <a:rPr spc="-35" dirty="0"/>
              <a:t> </a:t>
            </a:r>
            <a:r>
              <a:rPr spc="-30" dirty="0"/>
              <a:t>11</a:t>
            </a:r>
            <a:r>
              <a:rPr spc="-35" dirty="0"/>
              <a:t> </a:t>
            </a:r>
            <a:r>
              <a:rPr spc="10" dirty="0"/>
              <a:t>(15)</a:t>
            </a:r>
            <a:r>
              <a:rPr spc="-35" dirty="0"/>
              <a:t> </a:t>
            </a:r>
            <a:r>
              <a:rPr spc="75" dirty="0"/>
              <a:t>(2019)</a:t>
            </a:r>
            <a:r>
              <a:rPr spc="-35" dirty="0"/>
              <a:t> </a:t>
            </a:r>
            <a:r>
              <a:rPr spc="114" dirty="0"/>
              <a:t>7041–7061,</a:t>
            </a:r>
            <a:r>
              <a:rPr spc="-35" dirty="0"/>
              <a:t> </a:t>
            </a:r>
            <a:r>
              <a:rPr spc="125" dirty="0"/>
              <a:t>https://doi.org/10.1039/c8nr10301a.</a:t>
            </a:r>
          </a:p>
          <a:p>
            <a:pPr marL="4774565" marR="5080" indent="-4344670">
              <a:lnSpc>
                <a:spcPct val="118000"/>
              </a:lnSpc>
              <a:spcBef>
                <a:spcPts val="5"/>
              </a:spcBef>
            </a:pPr>
            <a:r>
              <a:rPr spc="50" dirty="0"/>
              <a:t>J.</a:t>
            </a:r>
            <a:r>
              <a:rPr spc="-30" dirty="0"/>
              <a:t> </a:t>
            </a:r>
            <a:r>
              <a:rPr spc="45" dirty="0"/>
              <a:t>Liang,</a:t>
            </a:r>
            <a:r>
              <a:rPr spc="-30" dirty="0"/>
              <a:t> </a:t>
            </a:r>
            <a:r>
              <a:rPr spc="15" dirty="0"/>
              <a:t>B.</a:t>
            </a:r>
            <a:r>
              <a:rPr spc="-30" dirty="0"/>
              <a:t> </a:t>
            </a:r>
            <a:r>
              <a:rPr spc="40" dirty="0"/>
              <a:t>Tian,</a:t>
            </a:r>
            <a:r>
              <a:rPr spc="-25" dirty="0"/>
              <a:t> </a:t>
            </a:r>
            <a:r>
              <a:rPr spc="-55" dirty="0"/>
              <a:t>S.</a:t>
            </a:r>
            <a:r>
              <a:rPr spc="-30" dirty="0"/>
              <a:t> </a:t>
            </a:r>
            <a:r>
              <a:rPr spc="35" dirty="0"/>
              <a:t>Li,</a:t>
            </a:r>
            <a:r>
              <a:rPr spc="-30" dirty="0"/>
              <a:t> </a:t>
            </a:r>
            <a:r>
              <a:rPr spc="-20" dirty="0"/>
              <a:t>C.</a:t>
            </a:r>
            <a:r>
              <a:rPr spc="-25" dirty="0"/>
              <a:t> </a:t>
            </a:r>
            <a:r>
              <a:rPr spc="60" dirty="0"/>
              <a:t>Jiang,</a:t>
            </a:r>
            <a:r>
              <a:rPr spc="-30" dirty="0"/>
              <a:t> </a:t>
            </a:r>
            <a:r>
              <a:rPr spc="-10" dirty="0"/>
              <a:t>W.</a:t>
            </a:r>
            <a:r>
              <a:rPr spc="-30" dirty="0"/>
              <a:t> </a:t>
            </a:r>
            <a:r>
              <a:rPr spc="35" dirty="0"/>
              <a:t>Wu,</a:t>
            </a:r>
            <a:r>
              <a:rPr spc="-25" dirty="0"/>
              <a:t> </a:t>
            </a:r>
            <a:r>
              <a:rPr spc="135" dirty="0"/>
              <a:t>All-printed</a:t>
            </a:r>
            <a:r>
              <a:rPr spc="-30" dirty="0"/>
              <a:t> </a:t>
            </a:r>
            <a:r>
              <a:rPr spc="80" dirty="0"/>
              <a:t>MnHCF-MnOx-based</a:t>
            </a:r>
            <a:r>
              <a:rPr spc="-30" dirty="0"/>
              <a:t> </a:t>
            </a:r>
            <a:r>
              <a:rPr spc="120" dirty="0"/>
              <a:t>highperformance</a:t>
            </a:r>
            <a:r>
              <a:rPr spc="-30" dirty="0"/>
              <a:t> </a:t>
            </a:r>
            <a:r>
              <a:rPr spc="110" dirty="0"/>
              <a:t>flexible</a:t>
            </a:r>
            <a:r>
              <a:rPr spc="-25" dirty="0"/>
              <a:t> </a:t>
            </a:r>
            <a:r>
              <a:rPr spc="105" dirty="0"/>
              <a:t>supercapacitors,</a:t>
            </a:r>
            <a:r>
              <a:rPr spc="-30" dirty="0"/>
              <a:t> </a:t>
            </a:r>
            <a:r>
              <a:rPr spc="85" dirty="0"/>
              <a:t>Adv.</a:t>
            </a:r>
            <a:r>
              <a:rPr spc="-30" dirty="0"/>
              <a:t> </a:t>
            </a:r>
            <a:r>
              <a:rPr spc="70" dirty="0"/>
              <a:t>Energy</a:t>
            </a:r>
            <a:r>
              <a:rPr spc="-25" dirty="0"/>
              <a:t> </a:t>
            </a:r>
            <a:r>
              <a:rPr spc="110" dirty="0"/>
              <a:t>Mater. </a:t>
            </a:r>
            <a:r>
              <a:rPr spc="-490" dirty="0"/>
              <a:t> </a:t>
            </a:r>
            <a:r>
              <a:rPr spc="135" dirty="0"/>
              <a:t>10</a:t>
            </a:r>
            <a:r>
              <a:rPr spc="-35" dirty="0"/>
              <a:t> </a:t>
            </a:r>
            <a:r>
              <a:rPr spc="-10" dirty="0"/>
              <a:t>(12)</a:t>
            </a:r>
            <a:r>
              <a:rPr spc="-35" dirty="0"/>
              <a:t> </a:t>
            </a:r>
            <a:r>
              <a:rPr spc="80" dirty="0"/>
              <a:t>(2020),</a:t>
            </a:r>
            <a:r>
              <a:rPr spc="-35" dirty="0"/>
              <a:t> </a:t>
            </a:r>
            <a:r>
              <a:rPr spc="160" dirty="0"/>
              <a:t>https://</a:t>
            </a:r>
            <a:r>
              <a:rPr spc="-30" dirty="0"/>
              <a:t> </a:t>
            </a:r>
            <a:r>
              <a:rPr spc="120" dirty="0"/>
              <a:t>doi.org/10.1002/aenm.202000022.</a:t>
            </a:r>
          </a:p>
          <a:p>
            <a:pPr marL="4819650" marR="156210" indent="-4238625">
              <a:lnSpc>
                <a:spcPct val="118000"/>
              </a:lnSpc>
            </a:pPr>
            <a:r>
              <a:rPr spc="135" dirty="0"/>
              <a:t>]</a:t>
            </a:r>
            <a:r>
              <a:rPr spc="-35" dirty="0"/>
              <a:t> </a:t>
            </a:r>
            <a:r>
              <a:rPr spc="50" dirty="0"/>
              <a:t>J.</a:t>
            </a:r>
            <a:r>
              <a:rPr spc="-30" dirty="0"/>
              <a:t> </a:t>
            </a:r>
            <a:r>
              <a:rPr spc="65" dirty="0"/>
              <a:t>Du,</a:t>
            </a:r>
            <a:r>
              <a:rPr spc="-30" dirty="0"/>
              <a:t> </a:t>
            </a:r>
            <a:r>
              <a:rPr spc="10" dirty="0"/>
              <a:t>L.</a:t>
            </a:r>
            <a:r>
              <a:rPr spc="-30" dirty="0"/>
              <a:t> </a:t>
            </a:r>
            <a:r>
              <a:rPr spc="55" dirty="0"/>
              <a:t>Liu,</a:t>
            </a:r>
            <a:r>
              <a:rPr spc="-30" dirty="0"/>
              <a:t> </a:t>
            </a:r>
            <a:r>
              <a:rPr spc="-45" dirty="0"/>
              <a:t>Z.</a:t>
            </a:r>
            <a:r>
              <a:rPr spc="-30" dirty="0"/>
              <a:t> </a:t>
            </a:r>
            <a:r>
              <a:rPr spc="65" dirty="0"/>
              <a:t>Hu,</a:t>
            </a:r>
            <a:r>
              <a:rPr spc="-30" dirty="0"/>
              <a:t> </a:t>
            </a:r>
            <a:r>
              <a:rPr spc="-50" dirty="0"/>
              <a:t>Y.</a:t>
            </a:r>
            <a:r>
              <a:rPr spc="-30" dirty="0"/>
              <a:t> </a:t>
            </a:r>
            <a:r>
              <a:rPr spc="10" dirty="0"/>
              <a:t>Yu,</a:t>
            </a:r>
            <a:r>
              <a:rPr spc="-30" dirty="0"/>
              <a:t> </a:t>
            </a:r>
            <a:r>
              <a:rPr spc="-50" dirty="0"/>
              <a:t>Y.</a:t>
            </a:r>
            <a:r>
              <a:rPr spc="-30" dirty="0"/>
              <a:t> </a:t>
            </a:r>
            <a:r>
              <a:rPr spc="40" dirty="0"/>
              <a:t>Zhang,</a:t>
            </a:r>
            <a:r>
              <a:rPr spc="-30" dirty="0"/>
              <a:t> </a:t>
            </a:r>
            <a:r>
              <a:rPr spc="-55" dirty="0"/>
              <a:t>S.</a:t>
            </a:r>
            <a:r>
              <a:rPr spc="-30" dirty="0"/>
              <a:t> </a:t>
            </a:r>
            <a:r>
              <a:rPr spc="80" dirty="0"/>
              <a:t>Hou,</a:t>
            </a:r>
            <a:r>
              <a:rPr spc="-30" dirty="0"/>
              <a:t> </a:t>
            </a:r>
            <a:r>
              <a:rPr dirty="0"/>
              <a:t>A.</a:t>
            </a:r>
            <a:r>
              <a:rPr spc="-30" dirty="0"/>
              <a:t> </a:t>
            </a:r>
            <a:r>
              <a:rPr spc="60" dirty="0"/>
              <a:t>Chen,</a:t>
            </a:r>
            <a:r>
              <a:rPr spc="-30" dirty="0"/>
              <a:t> </a:t>
            </a:r>
            <a:r>
              <a:rPr spc="125" dirty="0"/>
              <a:t>Raw-cotton-derived</a:t>
            </a:r>
            <a:r>
              <a:rPr spc="-30" dirty="0"/>
              <a:t> </a:t>
            </a:r>
            <a:r>
              <a:rPr spc="140" dirty="0"/>
              <a:t>n-doped</a:t>
            </a:r>
            <a:r>
              <a:rPr spc="-35" dirty="0"/>
              <a:t> </a:t>
            </a:r>
            <a:r>
              <a:rPr spc="130" dirty="0"/>
              <a:t>carbon</a:t>
            </a:r>
            <a:r>
              <a:rPr spc="-30" dirty="0"/>
              <a:t> </a:t>
            </a:r>
            <a:r>
              <a:rPr spc="140" dirty="0"/>
              <a:t>fiber</a:t>
            </a:r>
            <a:r>
              <a:rPr spc="-30" dirty="0"/>
              <a:t> </a:t>
            </a:r>
            <a:r>
              <a:rPr spc="80" dirty="0"/>
              <a:t>aerogel</a:t>
            </a:r>
            <a:r>
              <a:rPr spc="-30" dirty="0"/>
              <a:t> </a:t>
            </a:r>
            <a:r>
              <a:rPr spc="15" dirty="0"/>
              <a:t>as</a:t>
            </a:r>
            <a:r>
              <a:rPr spc="-30" dirty="0"/>
              <a:t> </a:t>
            </a:r>
            <a:r>
              <a:rPr spc="80" dirty="0"/>
              <a:t>an</a:t>
            </a:r>
            <a:r>
              <a:rPr spc="-30" dirty="0"/>
              <a:t> </a:t>
            </a:r>
            <a:r>
              <a:rPr spc="135" dirty="0"/>
              <a:t>efficient</a:t>
            </a:r>
            <a:r>
              <a:rPr spc="-30" dirty="0"/>
              <a:t> </a:t>
            </a:r>
            <a:r>
              <a:rPr spc="130" dirty="0"/>
              <a:t>electrode</a:t>
            </a:r>
            <a:r>
              <a:rPr spc="-30" dirty="0"/>
              <a:t> </a:t>
            </a:r>
            <a:r>
              <a:rPr spc="175" dirty="0"/>
              <a:t>for </a:t>
            </a:r>
            <a:r>
              <a:rPr spc="-490" dirty="0"/>
              <a:t> </a:t>
            </a:r>
            <a:r>
              <a:rPr spc="120" dirty="0"/>
              <a:t>electrochemical</a:t>
            </a:r>
            <a:r>
              <a:rPr spc="-35" dirty="0"/>
              <a:t> </a:t>
            </a:r>
            <a:r>
              <a:rPr spc="100" dirty="0"/>
              <a:t>capacitors,</a:t>
            </a:r>
            <a:r>
              <a:rPr spc="-35" dirty="0"/>
              <a:t> </a:t>
            </a:r>
            <a:r>
              <a:rPr spc="-30" dirty="0"/>
              <a:t>ACS</a:t>
            </a:r>
            <a:r>
              <a:rPr spc="-35" dirty="0"/>
              <a:t> </a:t>
            </a:r>
            <a:r>
              <a:rPr spc="65" dirty="0"/>
              <a:t>Sustain.</a:t>
            </a:r>
            <a:r>
              <a:rPr spc="-35" dirty="0"/>
              <a:t> </a:t>
            </a:r>
            <a:r>
              <a:rPr spc="65" dirty="0"/>
              <a:t>Chem.</a:t>
            </a:r>
            <a:r>
              <a:rPr spc="-35" dirty="0"/>
              <a:t> </a:t>
            </a:r>
            <a:r>
              <a:rPr spc="5" dirty="0"/>
              <a:t>Eng.</a:t>
            </a:r>
            <a:r>
              <a:rPr spc="-30" dirty="0"/>
              <a:t> </a:t>
            </a:r>
            <a:r>
              <a:rPr spc="185" dirty="0"/>
              <a:t>6</a:t>
            </a:r>
            <a:r>
              <a:rPr spc="-35" dirty="0"/>
              <a:t> </a:t>
            </a:r>
            <a:r>
              <a:rPr spc="15" dirty="0"/>
              <a:t>(3)</a:t>
            </a:r>
          </a:p>
          <a:p>
            <a:pPr marL="2112645" marR="108585" indent="-1579245">
              <a:lnSpc>
                <a:spcPct val="118000"/>
              </a:lnSpc>
            </a:pPr>
            <a:r>
              <a:rPr spc="70" dirty="0"/>
              <a:t>M.</a:t>
            </a:r>
            <a:r>
              <a:rPr spc="-30" dirty="0"/>
              <a:t> </a:t>
            </a:r>
            <a:r>
              <a:rPr spc="40" dirty="0"/>
              <a:t>Wagih,</a:t>
            </a:r>
            <a:r>
              <a:rPr spc="-25" dirty="0"/>
              <a:t> </a:t>
            </a:r>
            <a:r>
              <a:rPr dirty="0"/>
              <a:t>A.</a:t>
            </a:r>
            <a:r>
              <a:rPr spc="-25" dirty="0"/>
              <a:t> </a:t>
            </a:r>
            <a:r>
              <a:rPr spc="90" dirty="0"/>
              <a:t>Komolafe,</a:t>
            </a:r>
            <a:r>
              <a:rPr spc="-25" dirty="0"/>
              <a:t> </a:t>
            </a:r>
            <a:r>
              <a:rPr spc="35" dirty="0"/>
              <a:t>N.</a:t>
            </a:r>
            <a:r>
              <a:rPr spc="-25" dirty="0"/>
              <a:t> </a:t>
            </a:r>
            <a:r>
              <a:rPr spc="90" dirty="0"/>
              <a:t>Hillier,</a:t>
            </a:r>
            <a:r>
              <a:rPr spc="-25" dirty="0"/>
              <a:t> </a:t>
            </a:r>
            <a:r>
              <a:rPr spc="110" dirty="0"/>
              <a:t>Screen-printable</a:t>
            </a:r>
            <a:r>
              <a:rPr spc="-25" dirty="0"/>
              <a:t> </a:t>
            </a:r>
            <a:r>
              <a:rPr spc="110" dirty="0"/>
              <a:t>flexible</a:t>
            </a:r>
            <a:r>
              <a:rPr spc="-25" dirty="0"/>
              <a:t> </a:t>
            </a:r>
            <a:r>
              <a:rPr spc="110" dirty="0"/>
              <a:t>textile-based</a:t>
            </a:r>
            <a:r>
              <a:rPr spc="-25" dirty="0"/>
              <a:t> </a:t>
            </a:r>
            <a:r>
              <a:rPr spc="140" dirty="0"/>
              <a:t>ultrabroadband</a:t>
            </a:r>
            <a:r>
              <a:rPr spc="-25" dirty="0"/>
              <a:t> </a:t>
            </a:r>
            <a:r>
              <a:rPr spc="120" dirty="0"/>
              <a:t>millimeter-wave</a:t>
            </a:r>
            <a:r>
              <a:rPr spc="-25" dirty="0"/>
              <a:t> </a:t>
            </a:r>
            <a:r>
              <a:rPr spc="90" dirty="0"/>
              <a:t>DC-blocking</a:t>
            </a:r>
            <a:r>
              <a:rPr spc="-30" dirty="0"/>
              <a:t> </a:t>
            </a:r>
            <a:r>
              <a:rPr spc="105" dirty="0"/>
              <a:t>transmission </a:t>
            </a:r>
            <a:r>
              <a:rPr spc="-490" dirty="0"/>
              <a:t> </a:t>
            </a:r>
            <a:r>
              <a:rPr spc="85" dirty="0"/>
              <a:t>lines</a:t>
            </a:r>
            <a:r>
              <a:rPr spc="-35" dirty="0"/>
              <a:t> </a:t>
            </a:r>
            <a:r>
              <a:rPr spc="90" dirty="0"/>
              <a:t>based</a:t>
            </a:r>
            <a:r>
              <a:rPr spc="-35" dirty="0"/>
              <a:t> </a:t>
            </a:r>
            <a:r>
              <a:rPr spc="135" dirty="0"/>
              <a:t>on</a:t>
            </a:r>
            <a:r>
              <a:rPr spc="-35" dirty="0"/>
              <a:t> </a:t>
            </a:r>
            <a:r>
              <a:rPr spc="140" dirty="0"/>
              <a:t>microstripembedded</a:t>
            </a:r>
            <a:r>
              <a:rPr spc="-30" dirty="0"/>
              <a:t> </a:t>
            </a:r>
            <a:r>
              <a:rPr spc="155" dirty="0"/>
              <a:t>printed</a:t>
            </a:r>
            <a:r>
              <a:rPr spc="-35" dirty="0"/>
              <a:t> </a:t>
            </a:r>
            <a:r>
              <a:rPr spc="100" dirty="0"/>
              <a:t>capacitors,</a:t>
            </a:r>
            <a:r>
              <a:rPr spc="-35" dirty="0"/>
              <a:t> </a:t>
            </a:r>
            <a:r>
              <a:rPr spc="-65" dirty="0"/>
              <a:t>IEEE</a:t>
            </a:r>
            <a:r>
              <a:rPr spc="-30" dirty="0"/>
              <a:t> </a:t>
            </a:r>
            <a:r>
              <a:rPr spc="50" dirty="0"/>
              <a:t>J.</a:t>
            </a:r>
            <a:r>
              <a:rPr spc="-35" dirty="0"/>
              <a:t> </a:t>
            </a:r>
            <a:r>
              <a:rPr spc="105" dirty="0"/>
              <a:t>Microwaves</a:t>
            </a:r>
            <a:r>
              <a:rPr spc="-35" dirty="0"/>
              <a:t> </a:t>
            </a:r>
            <a:r>
              <a:rPr spc="5" dirty="0"/>
              <a:t>2</a:t>
            </a:r>
            <a:r>
              <a:rPr spc="-35" dirty="0"/>
              <a:t> </a:t>
            </a:r>
            <a:r>
              <a:rPr spc="-15" dirty="0"/>
              <a:t>(1)</a:t>
            </a:r>
            <a:r>
              <a:rPr spc="-30" dirty="0"/>
              <a:t> </a:t>
            </a:r>
            <a:r>
              <a:rPr spc="50" dirty="0"/>
              <a:t>(2022)</a:t>
            </a:r>
            <a:r>
              <a:rPr spc="-35" dirty="0"/>
              <a:t> </a:t>
            </a:r>
            <a:r>
              <a:rPr spc="80" dirty="0"/>
              <a:t>162–173,</a:t>
            </a:r>
            <a:r>
              <a:rPr spc="-35" dirty="0"/>
              <a:t> </a:t>
            </a:r>
            <a:r>
              <a:rPr spc="160" dirty="0"/>
              <a:t>https://</a:t>
            </a:r>
          </a:p>
          <a:p>
            <a:pPr marL="6142355">
              <a:lnSpc>
                <a:spcPct val="100000"/>
              </a:lnSpc>
              <a:spcBef>
                <a:spcPts val="409"/>
              </a:spcBef>
            </a:pPr>
            <a:r>
              <a:rPr spc="80" dirty="0"/>
              <a:t>doi.org/10.1109/jmw.2021.3126927.</a:t>
            </a:r>
          </a:p>
          <a:p>
            <a:pPr marL="1845310" marR="309245" indent="-1110615">
              <a:lnSpc>
                <a:spcPct val="118000"/>
              </a:lnSpc>
            </a:pPr>
            <a:r>
              <a:rPr spc="30" dirty="0"/>
              <a:t>H.</a:t>
            </a:r>
            <a:r>
              <a:rPr spc="-30" dirty="0"/>
              <a:t> </a:t>
            </a:r>
            <a:r>
              <a:rPr spc="35" dirty="0"/>
              <a:t>Wu,</a:t>
            </a:r>
            <a:r>
              <a:rPr spc="-30" dirty="0"/>
              <a:t> </a:t>
            </a:r>
            <a:r>
              <a:rPr spc="50" dirty="0"/>
              <a:t>J.</a:t>
            </a:r>
            <a:r>
              <a:rPr spc="-25" dirty="0"/>
              <a:t> </a:t>
            </a:r>
            <a:r>
              <a:rPr spc="40" dirty="0"/>
              <a:t>Bi,</a:t>
            </a:r>
            <a:r>
              <a:rPr spc="-30" dirty="0"/>
              <a:t> </a:t>
            </a:r>
            <a:r>
              <a:rPr spc="-50" dirty="0"/>
              <a:t>Y.</a:t>
            </a:r>
            <a:r>
              <a:rPr spc="-25" dirty="0"/>
              <a:t> </a:t>
            </a:r>
            <a:r>
              <a:rPr spc="35" dirty="0"/>
              <a:t>Li,</a:t>
            </a:r>
            <a:r>
              <a:rPr spc="-30" dirty="0"/>
              <a:t> </a:t>
            </a:r>
            <a:r>
              <a:rPr spc="10" dirty="0"/>
              <a:t>L.</a:t>
            </a:r>
            <a:r>
              <a:rPr spc="-30" dirty="0"/>
              <a:t> </a:t>
            </a:r>
            <a:r>
              <a:rPr spc="30" dirty="0"/>
              <a:t>Wang,</a:t>
            </a:r>
            <a:r>
              <a:rPr spc="-25" dirty="0"/>
              <a:t> </a:t>
            </a:r>
            <a:r>
              <a:rPr spc="-35" dirty="0"/>
              <a:t>X.</a:t>
            </a:r>
            <a:r>
              <a:rPr spc="-30" dirty="0"/>
              <a:t> </a:t>
            </a:r>
            <a:r>
              <a:rPr spc="30" dirty="0"/>
              <a:t>Pang,</a:t>
            </a:r>
            <a:r>
              <a:rPr spc="-25" dirty="0"/>
              <a:t> </a:t>
            </a:r>
            <a:r>
              <a:rPr spc="-20" dirty="0"/>
              <a:t>C.</a:t>
            </a:r>
            <a:r>
              <a:rPr spc="-30" dirty="0"/>
              <a:t> </a:t>
            </a:r>
            <a:r>
              <a:rPr spc="50" dirty="0"/>
              <a:t>Xiong,</a:t>
            </a:r>
            <a:r>
              <a:rPr spc="-25" dirty="0"/>
              <a:t> </a:t>
            </a:r>
            <a:r>
              <a:rPr spc="-45" dirty="0"/>
              <a:t>Z.</a:t>
            </a:r>
            <a:r>
              <a:rPr spc="-30" dirty="0"/>
              <a:t> </a:t>
            </a:r>
            <a:r>
              <a:rPr spc="35" dirty="0"/>
              <a:t>Li,</a:t>
            </a:r>
            <a:r>
              <a:rPr spc="-30" dirty="0"/>
              <a:t> </a:t>
            </a:r>
            <a:r>
              <a:rPr spc="120" dirty="0"/>
              <a:t>Low-cost</a:t>
            </a:r>
            <a:r>
              <a:rPr spc="-25" dirty="0"/>
              <a:t> </a:t>
            </a:r>
            <a:r>
              <a:rPr spc="114" dirty="0"/>
              <a:t>and</a:t>
            </a:r>
            <a:r>
              <a:rPr spc="-30" dirty="0"/>
              <a:t> </a:t>
            </a:r>
            <a:r>
              <a:rPr spc="125" dirty="0"/>
              <a:t>low-density</a:t>
            </a:r>
            <a:r>
              <a:rPr spc="-25" dirty="0"/>
              <a:t> </a:t>
            </a:r>
            <a:r>
              <a:rPr spc="105" dirty="0"/>
              <a:t>carbonized</a:t>
            </a:r>
            <a:r>
              <a:rPr spc="-30" dirty="0"/>
              <a:t> </a:t>
            </a:r>
            <a:r>
              <a:rPr spc="100" dirty="0"/>
              <a:t>facial</a:t>
            </a:r>
            <a:r>
              <a:rPr spc="-25" dirty="0"/>
              <a:t> </a:t>
            </a:r>
            <a:r>
              <a:rPr spc="90" dirty="0"/>
              <a:t>tissue</a:t>
            </a:r>
            <a:r>
              <a:rPr spc="-30" dirty="0"/>
              <a:t> </a:t>
            </a:r>
            <a:r>
              <a:rPr spc="145" dirty="0"/>
              <a:t>supported</a:t>
            </a:r>
            <a:r>
              <a:rPr spc="-30" dirty="0"/>
              <a:t> </a:t>
            </a:r>
            <a:r>
              <a:rPr spc="150" dirty="0"/>
              <a:t>uniform</a:t>
            </a:r>
            <a:r>
              <a:rPr spc="-25" dirty="0"/>
              <a:t> </a:t>
            </a:r>
            <a:r>
              <a:rPr spc="45" dirty="0"/>
              <a:t>NiCo2S4 </a:t>
            </a:r>
            <a:r>
              <a:rPr spc="-490" dirty="0"/>
              <a:t> </a:t>
            </a:r>
            <a:r>
              <a:rPr spc="120" dirty="0"/>
              <a:t>nanotubes</a:t>
            </a:r>
            <a:r>
              <a:rPr spc="-35" dirty="0"/>
              <a:t> </a:t>
            </a:r>
            <a:r>
              <a:rPr spc="170" dirty="0"/>
              <a:t>for</a:t>
            </a:r>
            <a:r>
              <a:rPr spc="-30" dirty="0"/>
              <a:t> </a:t>
            </a:r>
            <a:r>
              <a:rPr spc="95" dirty="0"/>
              <a:t>high</a:t>
            </a:r>
            <a:r>
              <a:rPr spc="-35" dirty="0"/>
              <a:t> </a:t>
            </a:r>
            <a:r>
              <a:rPr spc="120" dirty="0"/>
              <a:t>capacity</a:t>
            </a:r>
            <a:r>
              <a:rPr spc="-35" dirty="0"/>
              <a:t> </a:t>
            </a:r>
            <a:r>
              <a:rPr spc="110" dirty="0"/>
              <a:t>flexible</a:t>
            </a:r>
            <a:r>
              <a:rPr spc="-30" dirty="0"/>
              <a:t> </a:t>
            </a:r>
            <a:r>
              <a:rPr spc="114" dirty="0"/>
              <a:t>solid-state</a:t>
            </a:r>
            <a:r>
              <a:rPr spc="-35" dirty="0"/>
              <a:t> </a:t>
            </a:r>
            <a:r>
              <a:rPr spc="105" dirty="0"/>
              <a:t>supercapacitors,</a:t>
            </a:r>
            <a:r>
              <a:rPr spc="-30" dirty="0"/>
              <a:t> </a:t>
            </a:r>
            <a:r>
              <a:rPr spc="50" dirty="0"/>
              <a:t>J.</a:t>
            </a:r>
            <a:r>
              <a:rPr spc="-35" dirty="0"/>
              <a:t> </a:t>
            </a:r>
            <a:r>
              <a:rPr spc="114" dirty="0"/>
              <a:t>Materiomics</a:t>
            </a:r>
            <a:r>
              <a:rPr spc="-30" dirty="0"/>
              <a:t> </a:t>
            </a:r>
            <a:r>
              <a:rPr spc="-105" dirty="0"/>
              <a:t>7</a:t>
            </a:r>
            <a:r>
              <a:rPr spc="-35" dirty="0"/>
              <a:t> </a:t>
            </a:r>
            <a:r>
              <a:rPr spc="-15" dirty="0"/>
              <a:t>(1)</a:t>
            </a:r>
            <a:r>
              <a:rPr spc="-30" dirty="0"/>
              <a:t> </a:t>
            </a:r>
            <a:r>
              <a:rPr spc="45" dirty="0"/>
              <a:t>(2021)</a:t>
            </a:r>
            <a:r>
              <a:rPr spc="-35" dirty="0"/>
              <a:t> </a:t>
            </a:r>
            <a:r>
              <a:rPr spc="114" dirty="0"/>
              <a:t>166–176,</a:t>
            </a:r>
            <a:r>
              <a:rPr spc="-30" dirty="0"/>
              <a:t> </a:t>
            </a:r>
            <a:r>
              <a:rPr spc="160" dirty="0"/>
              <a:t>https://</a:t>
            </a:r>
          </a:p>
          <a:p>
            <a:pPr marL="6078855">
              <a:lnSpc>
                <a:spcPct val="100000"/>
              </a:lnSpc>
              <a:spcBef>
                <a:spcPts val="409"/>
              </a:spcBef>
            </a:pPr>
            <a:r>
              <a:rPr spc="105" dirty="0"/>
              <a:t>doi.org/10.1016/j.jmat.2020.06.011.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98162" y="5803479"/>
            <a:ext cx="6490335" cy="4483735"/>
          </a:xfrm>
          <a:custGeom>
            <a:avLst/>
            <a:gdLst/>
            <a:ahLst/>
            <a:cxnLst/>
            <a:rect l="l" t="t" r="r" b="b"/>
            <a:pathLst>
              <a:path w="6490334" h="4483734">
                <a:moveTo>
                  <a:pt x="1847115" y="0"/>
                </a:moveTo>
                <a:lnTo>
                  <a:pt x="5541605" y="0"/>
                </a:lnTo>
                <a:lnTo>
                  <a:pt x="6489837" y="1642402"/>
                </a:lnTo>
                <a:lnTo>
                  <a:pt x="6489837" y="4483520"/>
                </a:lnTo>
                <a:lnTo>
                  <a:pt x="741520" y="4483520"/>
                </a:lnTo>
                <a:lnTo>
                  <a:pt x="0" y="3199334"/>
                </a:lnTo>
                <a:lnTo>
                  <a:pt x="1847115" y="0"/>
                </a:lnTo>
                <a:close/>
              </a:path>
            </a:pathLst>
          </a:custGeom>
          <a:solidFill>
            <a:srgbClr val="0045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387943" y="430608"/>
            <a:ext cx="3900170" cy="4570095"/>
          </a:xfrm>
          <a:custGeom>
            <a:avLst/>
            <a:gdLst/>
            <a:ahLst/>
            <a:cxnLst/>
            <a:rect l="l" t="t" r="r" b="b"/>
            <a:pathLst>
              <a:path w="3900169" h="4570095">
                <a:moveTo>
                  <a:pt x="1319191" y="0"/>
                </a:moveTo>
                <a:lnTo>
                  <a:pt x="3900055" y="0"/>
                </a:lnTo>
                <a:lnTo>
                  <a:pt x="3900055" y="4569861"/>
                </a:lnTo>
                <a:lnTo>
                  <a:pt x="1319376" y="4569861"/>
                </a:lnTo>
                <a:lnTo>
                  <a:pt x="0" y="2284930"/>
                </a:lnTo>
                <a:lnTo>
                  <a:pt x="1319191" y="0"/>
                </a:lnTo>
                <a:close/>
              </a:path>
            </a:pathLst>
          </a:custGeom>
          <a:solidFill>
            <a:srgbClr val="00A18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0851" y="4324350"/>
            <a:ext cx="114300" cy="1142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0851" y="4838700"/>
            <a:ext cx="114300" cy="1142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0851" y="5353049"/>
            <a:ext cx="114300" cy="1142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0851" y="5867399"/>
            <a:ext cx="114300" cy="11429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25985" y="4033424"/>
            <a:ext cx="6882765" cy="2082800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sz="2900" b="1" spc="-155" dirty="0">
                <a:latin typeface="Trebuchet MS"/>
                <a:cs typeface="Trebuchet MS"/>
              </a:rPr>
              <a:t>+</a:t>
            </a:r>
            <a:r>
              <a:rPr sz="2900" b="1" spc="-70" dirty="0">
                <a:latin typeface="Trebuchet MS"/>
                <a:cs typeface="Trebuchet MS"/>
              </a:rPr>
              <a:t>9</a:t>
            </a:r>
            <a:r>
              <a:rPr sz="2900" b="1" spc="-345" dirty="0">
                <a:latin typeface="Trebuchet MS"/>
                <a:cs typeface="Trebuchet MS"/>
              </a:rPr>
              <a:t>1</a:t>
            </a:r>
            <a:r>
              <a:rPr sz="2900" b="1" spc="-185" dirty="0">
                <a:latin typeface="Trebuchet MS"/>
                <a:cs typeface="Trebuchet MS"/>
              </a:rPr>
              <a:t> </a:t>
            </a:r>
            <a:r>
              <a:rPr sz="2900" b="1" spc="-340" dirty="0">
                <a:latin typeface="Trebuchet MS"/>
                <a:cs typeface="Trebuchet MS"/>
              </a:rPr>
              <a:t>7</a:t>
            </a:r>
            <a:r>
              <a:rPr sz="2900" b="1" spc="-195" dirty="0">
                <a:latin typeface="Trebuchet MS"/>
                <a:cs typeface="Trebuchet MS"/>
              </a:rPr>
              <a:t>2</a:t>
            </a:r>
            <a:r>
              <a:rPr sz="2900" b="1" spc="-70" dirty="0">
                <a:latin typeface="Trebuchet MS"/>
                <a:cs typeface="Trebuchet MS"/>
              </a:rPr>
              <a:t>9</a:t>
            </a:r>
            <a:r>
              <a:rPr sz="2900" b="1" spc="-55" dirty="0">
                <a:latin typeface="Trebuchet MS"/>
                <a:cs typeface="Trebuchet MS"/>
              </a:rPr>
              <a:t>4</a:t>
            </a:r>
            <a:r>
              <a:rPr sz="2900" b="1" spc="-350" dirty="0">
                <a:latin typeface="Trebuchet MS"/>
                <a:cs typeface="Trebuchet MS"/>
              </a:rPr>
              <a:t>1</a:t>
            </a:r>
            <a:r>
              <a:rPr sz="2900" b="1" spc="-140" dirty="0">
                <a:latin typeface="Trebuchet MS"/>
                <a:cs typeface="Trebuchet MS"/>
              </a:rPr>
              <a:t>5</a:t>
            </a:r>
            <a:r>
              <a:rPr sz="2900" b="1" spc="-190" dirty="0">
                <a:latin typeface="Trebuchet MS"/>
                <a:cs typeface="Trebuchet MS"/>
              </a:rPr>
              <a:t>33</a:t>
            </a:r>
            <a:r>
              <a:rPr sz="2900" b="1" spc="-70" dirty="0">
                <a:latin typeface="Trebuchet MS"/>
                <a:cs typeface="Trebuchet MS"/>
              </a:rPr>
              <a:t>9</a:t>
            </a:r>
            <a:r>
              <a:rPr sz="2900" b="1" spc="-190" dirty="0">
                <a:latin typeface="Trebuchet MS"/>
                <a:cs typeface="Trebuchet MS"/>
              </a:rPr>
              <a:t>2</a:t>
            </a:r>
            <a:endParaRPr sz="2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2900" b="1" spc="-25" dirty="0">
                <a:latin typeface="Trebuchet MS"/>
                <a:cs typeface="Trebuchet MS"/>
                <a:hlinkClick r:id="rId3"/>
              </a:rPr>
              <a:t>p.nandini@iitg.ac.in</a:t>
            </a:r>
            <a:endParaRPr sz="2900">
              <a:latin typeface="Trebuchet MS"/>
              <a:cs typeface="Trebuchet MS"/>
            </a:endParaRPr>
          </a:p>
          <a:p>
            <a:pPr marL="12700" marR="5080">
              <a:lnSpc>
                <a:spcPct val="116399"/>
              </a:lnSpc>
            </a:pPr>
            <a:r>
              <a:rPr sz="2900" b="1" spc="30" dirty="0">
                <a:latin typeface="Trebuchet MS"/>
                <a:cs typeface="Trebuchet MS"/>
              </a:rPr>
              <a:t>D</a:t>
            </a:r>
            <a:r>
              <a:rPr sz="2900" b="1" spc="-60" dirty="0">
                <a:latin typeface="Trebuchet MS"/>
                <a:cs typeface="Trebuchet MS"/>
              </a:rPr>
              <a:t>e</a:t>
            </a:r>
            <a:r>
              <a:rPr sz="2900" b="1" spc="45" dirty="0">
                <a:latin typeface="Trebuchet MS"/>
                <a:cs typeface="Trebuchet MS"/>
              </a:rPr>
              <a:t>p</a:t>
            </a:r>
            <a:r>
              <a:rPr sz="2900" b="1" spc="50" dirty="0">
                <a:latin typeface="Trebuchet MS"/>
                <a:cs typeface="Trebuchet MS"/>
              </a:rPr>
              <a:t>a</a:t>
            </a:r>
            <a:r>
              <a:rPr sz="2900" b="1" spc="-75" dirty="0">
                <a:latin typeface="Trebuchet MS"/>
                <a:cs typeface="Trebuchet MS"/>
              </a:rPr>
              <a:t>r</a:t>
            </a:r>
            <a:r>
              <a:rPr sz="2900" b="1" spc="-30" dirty="0">
                <a:latin typeface="Trebuchet MS"/>
                <a:cs typeface="Trebuchet MS"/>
              </a:rPr>
              <a:t>tm</a:t>
            </a:r>
            <a:r>
              <a:rPr sz="2900" b="1" spc="-60" dirty="0">
                <a:latin typeface="Trebuchet MS"/>
                <a:cs typeface="Trebuchet MS"/>
              </a:rPr>
              <a:t>e</a:t>
            </a:r>
            <a:r>
              <a:rPr sz="2900" b="1" spc="-35" dirty="0">
                <a:latin typeface="Trebuchet MS"/>
                <a:cs typeface="Trebuchet MS"/>
              </a:rPr>
              <a:t>n</a:t>
            </a:r>
            <a:r>
              <a:rPr sz="2900" b="1" spc="-25" dirty="0">
                <a:latin typeface="Trebuchet MS"/>
                <a:cs typeface="Trebuchet MS"/>
              </a:rPr>
              <a:t>t</a:t>
            </a:r>
            <a:r>
              <a:rPr sz="2900" b="1" spc="-185" dirty="0">
                <a:latin typeface="Trebuchet MS"/>
                <a:cs typeface="Trebuchet MS"/>
              </a:rPr>
              <a:t> </a:t>
            </a:r>
            <a:r>
              <a:rPr sz="2900" b="1" spc="55" dirty="0">
                <a:latin typeface="Trebuchet MS"/>
                <a:cs typeface="Trebuchet MS"/>
              </a:rPr>
              <a:t>o</a:t>
            </a:r>
            <a:r>
              <a:rPr sz="2900" b="1" spc="-35" dirty="0">
                <a:latin typeface="Trebuchet MS"/>
                <a:cs typeface="Trebuchet MS"/>
              </a:rPr>
              <a:t>f</a:t>
            </a:r>
            <a:r>
              <a:rPr sz="2900" b="1" spc="-185" dirty="0">
                <a:latin typeface="Trebuchet MS"/>
                <a:cs typeface="Trebuchet MS"/>
              </a:rPr>
              <a:t> </a:t>
            </a:r>
            <a:r>
              <a:rPr sz="2900" b="1" spc="-100" dirty="0">
                <a:latin typeface="Trebuchet MS"/>
                <a:cs typeface="Trebuchet MS"/>
              </a:rPr>
              <a:t>C</a:t>
            </a:r>
            <a:r>
              <a:rPr sz="2900" b="1" spc="-40" dirty="0">
                <a:latin typeface="Trebuchet MS"/>
                <a:cs typeface="Trebuchet MS"/>
              </a:rPr>
              <a:t>h</a:t>
            </a:r>
            <a:r>
              <a:rPr sz="2900" b="1" spc="-60" dirty="0">
                <a:latin typeface="Trebuchet MS"/>
                <a:cs typeface="Trebuchet MS"/>
              </a:rPr>
              <a:t>e</a:t>
            </a:r>
            <a:r>
              <a:rPr sz="2900" b="1" spc="-30" dirty="0">
                <a:latin typeface="Trebuchet MS"/>
                <a:cs typeface="Trebuchet MS"/>
              </a:rPr>
              <a:t>m</a:t>
            </a:r>
            <a:r>
              <a:rPr sz="2900" b="1" spc="-50" dirty="0">
                <a:latin typeface="Trebuchet MS"/>
                <a:cs typeface="Trebuchet MS"/>
              </a:rPr>
              <a:t>i</a:t>
            </a:r>
            <a:r>
              <a:rPr sz="2900" b="1" spc="-90" dirty="0">
                <a:latin typeface="Trebuchet MS"/>
                <a:cs typeface="Trebuchet MS"/>
              </a:rPr>
              <a:t>c</a:t>
            </a:r>
            <a:r>
              <a:rPr sz="2900" b="1" spc="50" dirty="0">
                <a:latin typeface="Trebuchet MS"/>
                <a:cs typeface="Trebuchet MS"/>
              </a:rPr>
              <a:t>a</a:t>
            </a:r>
            <a:r>
              <a:rPr sz="2900" b="1" spc="10" dirty="0">
                <a:latin typeface="Trebuchet MS"/>
                <a:cs typeface="Trebuchet MS"/>
              </a:rPr>
              <a:t>l</a:t>
            </a:r>
            <a:r>
              <a:rPr sz="2900" b="1" spc="-185" dirty="0">
                <a:latin typeface="Trebuchet MS"/>
                <a:cs typeface="Trebuchet MS"/>
              </a:rPr>
              <a:t> </a:t>
            </a:r>
            <a:r>
              <a:rPr sz="2900" b="1" spc="-120" dirty="0">
                <a:latin typeface="Trebuchet MS"/>
                <a:cs typeface="Trebuchet MS"/>
              </a:rPr>
              <a:t>E</a:t>
            </a:r>
            <a:r>
              <a:rPr sz="2900" b="1" spc="-35" dirty="0">
                <a:latin typeface="Trebuchet MS"/>
                <a:cs typeface="Trebuchet MS"/>
              </a:rPr>
              <a:t>n</a:t>
            </a:r>
            <a:r>
              <a:rPr sz="2900" b="1" spc="145" dirty="0">
                <a:latin typeface="Trebuchet MS"/>
                <a:cs typeface="Trebuchet MS"/>
              </a:rPr>
              <a:t>g</a:t>
            </a:r>
            <a:r>
              <a:rPr sz="2900" b="1" spc="-50" dirty="0">
                <a:latin typeface="Trebuchet MS"/>
                <a:cs typeface="Trebuchet MS"/>
              </a:rPr>
              <a:t>i</a:t>
            </a:r>
            <a:r>
              <a:rPr sz="2900" b="1" spc="-35" dirty="0">
                <a:latin typeface="Trebuchet MS"/>
                <a:cs typeface="Trebuchet MS"/>
              </a:rPr>
              <a:t>n</a:t>
            </a:r>
            <a:r>
              <a:rPr sz="2900" b="1" spc="-60" dirty="0">
                <a:latin typeface="Trebuchet MS"/>
                <a:cs typeface="Trebuchet MS"/>
              </a:rPr>
              <a:t>ee</a:t>
            </a:r>
            <a:r>
              <a:rPr sz="2900" b="1" spc="-75" dirty="0">
                <a:latin typeface="Trebuchet MS"/>
                <a:cs typeface="Trebuchet MS"/>
              </a:rPr>
              <a:t>r</a:t>
            </a:r>
            <a:r>
              <a:rPr sz="2900" b="1" spc="-50" dirty="0">
                <a:latin typeface="Trebuchet MS"/>
                <a:cs typeface="Trebuchet MS"/>
              </a:rPr>
              <a:t>i</a:t>
            </a:r>
            <a:r>
              <a:rPr sz="2900" b="1" spc="-35" dirty="0">
                <a:latin typeface="Trebuchet MS"/>
                <a:cs typeface="Trebuchet MS"/>
              </a:rPr>
              <a:t>n</a:t>
            </a:r>
            <a:r>
              <a:rPr sz="2900" b="1" spc="110" dirty="0">
                <a:latin typeface="Trebuchet MS"/>
                <a:cs typeface="Trebuchet MS"/>
              </a:rPr>
              <a:t>g  </a:t>
            </a:r>
            <a:r>
              <a:rPr sz="2900" b="1" spc="40" dirty="0">
                <a:latin typeface="Trebuchet MS"/>
                <a:cs typeface="Trebuchet MS"/>
              </a:rPr>
              <a:t>I</a:t>
            </a:r>
            <a:r>
              <a:rPr sz="2900" b="1" spc="-35" dirty="0">
                <a:latin typeface="Trebuchet MS"/>
                <a:cs typeface="Trebuchet MS"/>
              </a:rPr>
              <a:t>n</a:t>
            </a:r>
            <a:r>
              <a:rPr sz="2900" b="1" spc="60" dirty="0">
                <a:latin typeface="Trebuchet MS"/>
                <a:cs typeface="Trebuchet MS"/>
              </a:rPr>
              <a:t>d</a:t>
            </a:r>
            <a:r>
              <a:rPr sz="2900" b="1" spc="-50" dirty="0">
                <a:latin typeface="Trebuchet MS"/>
                <a:cs typeface="Trebuchet MS"/>
              </a:rPr>
              <a:t>i</a:t>
            </a:r>
            <a:r>
              <a:rPr sz="2900" b="1" spc="50" dirty="0">
                <a:latin typeface="Trebuchet MS"/>
                <a:cs typeface="Trebuchet MS"/>
              </a:rPr>
              <a:t>a</a:t>
            </a:r>
            <a:r>
              <a:rPr sz="2900" b="1" spc="-30" dirty="0">
                <a:latin typeface="Trebuchet MS"/>
                <a:cs typeface="Trebuchet MS"/>
              </a:rPr>
              <a:t>n</a:t>
            </a:r>
            <a:r>
              <a:rPr sz="2900" b="1" spc="-185" dirty="0">
                <a:latin typeface="Trebuchet MS"/>
                <a:cs typeface="Trebuchet MS"/>
              </a:rPr>
              <a:t> </a:t>
            </a:r>
            <a:r>
              <a:rPr sz="2900" b="1" spc="40" dirty="0">
                <a:latin typeface="Trebuchet MS"/>
                <a:cs typeface="Trebuchet MS"/>
              </a:rPr>
              <a:t>I</a:t>
            </a:r>
            <a:r>
              <a:rPr sz="2900" b="1" spc="-35" dirty="0">
                <a:latin typeface="Trebuchet MS"/>
                <a:cs typeface="Trebuchet MS"/>
              </a:rPr>
              <a:t>n</a:t>
            </a:r>
            <a:r>
              <a:rPr sz="2900" b="1" spc="155" dirty="0">
                <a:latin typeface="Trebuchet MS"/>
                <a:cs typeface="Trebuchet MS"/>
              </a:rPr>
              <a:t>s</a:t>
            </a:r>
            <a:r>
              <a:rPr sz="2900" b="1" spc="-30" dirty="0">
                <a:latin typeface="Trebuchet MS"/>
                <a:cs typeface="Trebuchet MS"/>
              </a:rPr>
              <a:t>t</a:t>
            </a:r>
            <a:r>
              <a:rPr sz="2900" b="1" spc="-50" dirty="0">
                <a:latin typeface="Trebuchet MS"/>
                <a:cs typeface="Trebuchet MS"/>
              </a:rPr>
              <a:t>i</a:t>
            </a:r>
            <a:r>
              <a:rPr sz="2900" b="1" spc="-30" dirty="0">
                <a:latin typeface="Trebuchet MS"/>
                <a:cs typeface="Trebuchet MS"/>
              </a:rPr>
              <a:t>t</a:t>
            </a:r>
            <a:r>
              <a:rPr sz="2900" b="1" spc="-50" dirty="0">
                <a:latin typeface="Trebuchet MS"/>
                <a:cs typeface="Trebuchet MS"/>
              </a:rPr>
              <a:t>u</a:t>
            </a:r>
            <a:r>
              <a:rPr sz="2900" b="1" spc="-30" dirty="0">
                <a:latin typeface="Trebuchet MS"/>
                <a:cs typeface="Trebuchet MS"/>
              </a:rPr>
              <a:t>t</a:t>
            </a:r>
            <a:r>
              <a:rPr sz="2900" b="1" spc="-55" dirty="0">
                <a:latin typeface="Trebuchet MS"/>
                <a:cs typeface="Trebuchet MS"/>
              </a:rPr>
              <a:t>e</a:t>
            </a:r>
            <a:r>
              <a:rPr sz="2900" b="1" spc="-185" dirty="0">
                <a:latin typeface="Trebuchet MS"/>
                <a:cs typeface="Trebuchet MS"/>
              </a:rPr>
              <a:t> </a:t>
            </a:r>
            <a:r>
              <a:rPr sz="2900" b="1" spc="55" dirty="0">
                <a:latin typeface="Trebuchet MS"/>
                <a:cs typeface="Trebuchet MS"/>
              </a:rPr>
              <a:t>o</a:t>
            </a:r>
            <a:r>
              <a:rPr sz="2900" b="1" spc="-35" dirty="0">
                <a:latin typeface="Trebuchet MS"/>
                <a:cs typeface="Trebuchet MS"/>
              </a:rPr>
              <a:t>f</a:t>
            </a:r>
            <a:r>
              <a:rPr sz="2900" b="1" spc="-185" dirty="0">
                <a:latin typeface="Trebuchet MS"/>
                <a:cs typeface="Trebuchet MS"/>
              </a:rPr>
              <a:t> </a:t>
            </a:r>
            <a:r>
              <a:rPr sz="2900" b="1" spc="-204" dirty="0">
                <a:latin typeface="Trebuchet MS"/>
                <a:cs typeface="Trebuchet MS"/>
              </a:rPr>
              <a:t>T</a:t>
            </a:r>
            <a:r>
              <a:rPr sz="2900" b="1" spc="-60" dirty="0">
                <a:latin typeface="Trebuchet MS"/>
                <a:cs typeface="Trebuchet MS"/>
              </a:rPr>
              <a:t>e</a:t>
            </a:r>
            <a:r>
              <a:rPr sz="2900" b="1" spc="-90" dirty="0">
                <a:latin typeface="Trebuchet MS"/>
                <a:cs typeface="Trebuchet MS"/>
              </a:rPr>
              <a:t>c</a:t>
            </a:r>
            <a:r>
              <a:rPr sz="2900" b="1" spc="-40" dirty="0">
                <a:latin typeface="Trebuchet MS"/>
                <a:cs typeface="Trebuchet MS"/>
              </a:rPr>
              <a:t>h</a:t>
            </a:r>
            <a:r>
              <a:rPr sz="2900" b="1" spc="-35" dirty="0">
                <a:latin typeface="Trebuchet MS"/>
                <a:cs typeface="Trebuchet MS"/>
              </a:rPr>
              <a:t>n</a:t>
            </a:r>
            <a:r>
              <a:rPr sz="2900" b="1" spc="55" dirty="0">
                <a:latin typeface="Trebuchet MS"/>
                <a:cs typeface="Trebuchet MS"/>
              </a:rPr>
              <a:t>o</a:t>
            </a:r>
            <a:r>
              <a:rPr sz="2900" b="1" spc="5" dirty="0">
                <a:latin typeface="Trebuchet MS"/>
                <a:cs typeface="Trebuchet MS"/>
              </a:rPr>
              <a:t>l</a:t>
            </a:r>
            <a:r>
              <a:rPr sz="2900" b="1" spc="55" dirty="0">
                <a:latin typeface="Trebuchet MS"/>
                <a:cs typeface="Trebuchet MS"/>
              </a:rPr>
              <a:t>o</a:t>
            </a:r>
            <a:r>
              <a:rPr sz="2900" b="1" spc="145" dirty="0">
                <a:latin typeface="Trebuchet MS"/>
                <a:cs typeface="Trebuchet MS"/>
              </a:rPr>
              <a:t>g</a:t>
            </a:r>
            <a:r>
              <a:rPr sz="2900" b="1" spc="-40" dirty="0">
                <a:latin typeface="Trebuchet MS"/>
                <a:cs typeface="Trebuchet MS"/>
              </a:rPr>
              <a:t>y</a:t>
            </a:r>
            <a:r>
              <a:rPr sz="2900" b="1" spc="-365" dirty="0">
                <a:latin typeface="Trebuchet MS"/>
                <a:cs typeface="Trebuchet MS"/>
              </a:rPr>
              <a:t>,</a:t>
            </a:r>
            <a:r>
              <a:rPr sz="2900" b="1" spc="-185" dirty="0">
                <a:latin typeface="Trebuchet MS"/>
                <a:cs typeface="Trebuchet MS"/>
              </a:rPr>
              <a:t> </a:t>
            </a:r>
            <a:r>
              <a:rPr sz="2900" b="1" spc="-70" dirty="0">
                <a:latin typeface="Trebuchet MS"/>
                <a:cs typeface="Trebuchet MS"/>
              </a:rPr>
              <a:t>G</a:t>
            </a:r>
            <a:r>
              <a:rPr sz="2900" b="1" spc="-50" dirty="0">
                <a:latin typeface="Trebuchet MS"/>
                <a:cs typeface="Trebuchet MS"/>
              </a:rPr>
              <a:t>u</a:t>
            </a:r>
            <a:r>
              <a:rPr sz="2900" b="1" spc="-90" dirty="0">
                <a:latin typeface="Trebuchet MS"/>
                <a:cs typeface="Trebuchet MS"/>
              </a:rPr>
              <a:t>w</a:t>
            </a:r>
            <a:r>
              <a:rPr sz="2900" b="1" spc="50" dirty="0">
                <a:latin typeface="Trebuchet MS"/>
                <a:cs typeface="Trebuchet MS"/>
              </a:rPr>
              <a:t>a</a:t>
            </a:r>
            <a:r>
              <a:rPr sz="2900" b="1" spc="-40" dirty="0">
                <a:latin typeface="Trebuchet MS"/>
                <a:cs typeface="Trebuchet MS"/>
              </a:rPr>
              <a:t>h</a:t>
            </a:r>
            <a:r>
              <a:rPr sz="2900" b="1" spc="50" dirty="0">
                <a:latin typeface="Trebuchet MS"/>
                <a:cs typeface="Trebuchet MS"/>
              </a:rPr>
              <a:t>a</a:t>
            </a:r>
            <a:r>
              <a:rPr sz="2900" b="1" spc="-30" dirty="0">
                <a:latin typeface="Trebuchet MS"/>
                <a:cs typeface="Trebuchet MS"/>
              </a:rPr>
              <a:t>t</a:t>
            </a:r>
            <a:r>
              <a:rPr sz="2900" b="1" spc="-45" dirty="0">
                <a:latin typeface="Trebuchet MS"/>
                <a:cs typeface="Trebuchet MS"/>
              </a:rPr>
              <a:t>i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16000" y="887480"/>
            <a:ext cx="5586730" cy="132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500" spc="-145" dirty="0">
                <a:solidFill>
                  <a:srgbClr val="000000"/>
                </a:solidFill>
              </a:rPr>
              <a:t>THANKYOU!</a:t>
            </a:r>
            <a:endParaRPr sz="8500"/>
          </a:p>
        </p:txBody>
      </p:sp>
      <p:sp>
        <p:nvSpPr>
          <p:cNvPr id="11" name="object 11"/>
          <p:cNvSpPr txBox="1"/>
          <p:nvPr/>
        </p:nvSpPr>
        <p:spPr>
          <a:xfrm>
            <a:off x="539387" y="9487630"/>
            <a:ext cx="23812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65" dirty="0">
                <a:latin typeface="Trebuchet MS"/>
                <a:cs typeface="Trebuchet MS"/>
              </a:rPr>
              <a:t>1</a:t>
            </a:r>
            <a:r>
              <a:rPr sz="1700" spc="45" dirty="0">
                <a:latin typeface="Trebuchet MS"/>
                <a:cs typeface="Trebuchet MS"/>
              </a:rPr>
              <a:t>8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194888" y="1443584"/>
            <a:ext cx="8214995" cy="7113905"/>
          </a:xfrm>
          <a:custGeom>
            <a:avLst/>
            <a:gdLst/>
            <a:ahLst/>
            <a:cxnLst/>
            <a:rect l="l" t="t" r="r" b="b"/>
            <a:pathLst>
              <a:path w="8214994" h="7113905">
                <a:moveTo>
                  <a:pt x="2053573" y="0"/>
                </a:moveTo>
                <a:lnTo>
                  <a:pt x="6161016" y="0"/>
                </a:lnTo>
                <a:lnTo>
                  <a:pt x="8214591" y="3556940"/>
                </a:lnTo>
                <a:lnTo>
                  <a:pt x="6161016" y="7113877"/>
                </a:lnTo>
                <a:lnTo>
                  <a:pt x="2053862" y="7113877"/>
                </a:lnTo>
                <a:lnTo>
                  <a:pt x="0" y="3556938"/>
                </a:lnTo>
                <a:lnTo>
                  <a:pt x="2053573" y="0"/>
                </a:lnTo>
                <a:close/>
              </a:path>
            </a:pathLst>
          </a:custGeom>
          <a:solidFill>
            <a:srgbClr val="A3E37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472805" cy="10287000"/>
            <a:chOff x="0" y="0"/>
            <a:chExt cx="8472805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7610475" cy="8689975"/>
            </a:xfrm>
            <a:custGeom>
              <a:avLst/>
              <a:gdLst/>
              <a:ahLst/>
              <a:cxnLst/>
              <a:rect l="l" t="t" r="r" b="b"/>
              <a:pathLst>
                <a:path w="7610475" h="8689975">
                  <a:moveTo>
                    <a:pt x="5075931" y="8689668"/>
                  </a:moveTo>
                  <a:lnTo>
                    <a:pt x="6696" y="8689668"/>
                  </a:lnTo>
                  <a:lnTo>
                    <a:pt x="0" y="8678070"/>
                  </a:lnTo>
                  <a:lnTo>
                    <a:pt x="0" y="0"/>
                  </a:lnTo>
                  <a:lnTo>
                    <a:pt x="5127536" y="0"/>
                  </a:lnTo>
                  <a:lnTo>
                    <a:pt x="7610371" y="4299840"/>
                  </a:lnTo>
                  <a:lnTo>
                    <a:pt x="5075931" y="8689668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505679" y="5832746"/>
              <a:ext cx="5967095" cy="4454525"/>
            </a:xfrm>
            <a:custGeom>
              <a:avLst/>
              <a:gdLst/>
              <a:ahLst/>
              <a:cxnLst/>
              <a:rect l="l" t="t" r="r" b="b"/>
              <a:pathLst>
                <a:path w="5967095" h="4454525">
                  <a:moveTo>
                    <a:pt x="4887036" y="4454252"/>
                  </a:moveTo>
                  <a:lnTo>
                    <a:pt x="1079942" y="4454252"/>
                  </a:lnTo>
                  <a:lnTo>
                    <a:pt x="0" y="2583715"/>
                  </a:lnTo>
                  <a:lnTo>
                    <a:pt x="1491692" y="0"/>
                  </a:lnTo>
                  <a:lnTo>
                    <a:pt x="4475078" y="0"/>
                  </a:lnTo>
                  <a:lnTo>
                    <a:pt x="5966979" y="2583716"/>
                  </a:lnTo>
                  <a:lnTo>
                    <a:pt x="4887036" y="4454252"/>
                  </a:lnTo>
                  <a:close/>
                </a:path>
              </a:pathLst>
            </a:custGeom>
            <a:solidFill>
              <a:srgbClr val="A3E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16000" y="3670701"/>
            <a:ext cx="5489575" cy="16122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400" spc="-415" dirty="0">
                <a:solidFill>
                  <a:srgbClr val="F4F4F4"/>
                </a:solidFill>
                <a:latin typeface="Trebuchet MS"/>
                <a:cs typeface="Trebuchet MS"/>
              </a:rPr>
              <a:t>C</a:t>
            </a:r>
            <a:r>
              <a:rPr sz="10400" spc="80" dirty="0">
                <a:solidFill>
                  <a:srgbClr val="F4F4F4"/>
                </a:solidFill>
                <a:latin typeface="Trebuchet MS"/>
                <a:cs typeface="Trebuchet MS"/>
              </a:rPr>
              <a:t>O</a:t>
            </a:r>
            <a:r>
              <a:rPr sz="10400" spc="250" dirty="0">
                <a:solidFill>
                  <a:srgbClr val="F4F4F4"/>
                </a:solidFill>
                <a:latin typeface="Trebuchet MS"/>
                <a:cs typeface="Trebuchet MS"/>
              </a:rPr>
              <a:t>N</a:t>
            </a:r>
            <a:r>
              <a:rPr sz="10400" spc="-630" dirty="0">
                <a:solidFill>
                  <a:srgbClr val="F4F4F4"/>
                </a:solidFill>
                <a:latin typeface="Trebuchet MS"/>
                <a:cs typeface="Trebuchet MS"/>
              </a:rPr>
              <a:t>T</a:t>
            </a:r>
            <a:r>
              <a:rPr sz="10400" spc="-160" dirty="0">
                <a:solidFill>
                  <a:srgbClr val="F4F4F4"/>
                </a:solidFill>
                <a:latin typeface="Trebuchet MS"/>
                <a:cs typeface="Trebuchet MS"/>
              </a:rPr>
              <a:t>E</a:t>
            </a:r>
            <a:r>
              <a:rPr sz="10400" spc="250" dirty="0">
                <a:solidFill>
                  <a:srgbClr val="F4F4F4"/>
                </a:solidFill>
                <a:latin typeface="Trebuchet MS"/>
                <a:cs typeface="Trebuchet MS"/>
              </a:rPr>
              <a:t>N</a:t>
            </a:r>
            <a:r>
              <a:rPr sz="10400" spc="-525" dirty="0">
                <a:solidFill>
                  <a:srgbClr val="F4F4F4"/>
                </a:solidFill>
                <a:latin typeface="Trebuchet MS"/>
                <a:cs typeface="Trebuchet MS"/>
              </a:rPr>
              <a:t>T</a:t>
            </a:r>
            <a:endParaRPr sz="104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356" y="3084924"/>
            <a:ext cx="114299" cy="11429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8104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Introduction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356" y="4042430"/>
            <a:ext cx="114299" cy="11429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028722" y="3836087"/>
            <a:ext cx="43478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5" dirty="0">
                <a:solidFill>
                  <a:srgbClr val="F4F4F4"/>
                </a:solidFill>
                <a:latin typeface="Trebuchet MS"/>
                <a:cs typeface="Trebuchet MS"/>
              </a:rPr>
              <a:t>Materials</a:t>
            </a:r>
            <a:r>
              <a:rPr sz="2800" spc="-75" dirty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sz="2800" spc="65" dirty="0">
                <a:solidFill>
                  <a:srgbClr val="F4F4F4"/>
                </a:solidFill>
                <a:latin typeface="Trebuchet MS"/>
                <a:cs typeface="Trebuchet MS"/>
              </a:rPr>
              <a:t>and</a:t>
            </a:r>
            <a:r>
              <a:rPr sz="2800" spc="-70" dirty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sz="2800" spc="25" dirty="0">
                <a:solidFill>
                  <a:srgbClr val="F4F4F4"/>
                </a:solidFill>
                <a:latin typeface="Trebuchet MS"/>
                <a:cs typeface="Trebuchet MS"/>
              </a:rPr>
              <a:t>Methodology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356" y="4914286"/>
            <a:ext cx="114299" cy="11429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1028722" y="4707943"/>
            <a:ext cx="36836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30" dirty="0">
                <a:solidFill>
                  <a:srgbClr val="F4F4F4"/>
                </a:solidFill>
                <a:latin typeface="Trebuchet MS"/>
                <a:cs typeface="Trebuchet MS"/>
              </a:rPr>
              <a:t>Results</a:t>
            </a:r>
            <a:r>
              <a:rPr sz="2800" spc="-110" dirty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sz="2800" spc="65" dirty="0">
                <a:solidFill>
                  <a:srgbClr val="F4F4F4"/>
                </a:solidFill>
                <a:latin typeface="Trebuchet MS"/>
                <a:cs typeface="Trebuchet MS"/>
              </a:rPr>
              <a:t>and</a:t>
            </a:r>
            <a:r>
              <a:rPr sz="2800" spc="-105" dirty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sz="2800" spc="65" dirty="0">
                <a:solidFill>
                  <a:srgbClr val="F4F4F4"/>
                </a:solidFill>
                <a:latin typeface="Trebuchet MS"/>
                <a:cs typeface="Trebuchet MS"/>
              </a:rPr>
              <a:t>Discussion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356" y="5785121"/>
            <a:ext cx="114299" cy="1142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356" y="6656976"/>
            <a:ext cx="114299" cy="11429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1028722" y="5578778"/>
            <a:ext cx="4075429" cy="1323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35" dirty="0">
                <a:solidFill>
                  <a:srgbClr val="F4F4F4"/>
                </a:solidFill>
                <a:latin typeface="Trebuchet MS"/>
                <a:cs typeface="Trebuchet MS"/>
              </a:rPr>
              <a:t>Summary</a:t>
            </a:r>
            <a:r>
              <a:rPr sz="2800" spc="-75" dirty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sz="2800" spc="65" dirty="0">
                <a:solidFill>
                  <a:srgbClr val="F4F4F4"/>
                </a:solidFill>
                <a:latin typeface="Trebuchet MS"/>
                <a:cs typeface="Trebuchet MS"/>
              </a:rPr>
              <a:t>and</a:t>
            </a:r>
            <a:r>
              <a:rPr sz="2800" spc="-75" dirty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sz="2800" spc="30" dirty="0">
                <a:solidFill>
                  <a:srgbClr val="F4F4F4"/>
                </a:solidFill>
                <a:latin typeface="Trebuchet MS"/>
                <a:cs typeface="Trebuchet MS"/>
              </a:rPr>
              <a:t>Conclusion</a:t>
            </a: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F4F4F4"/>
                </a:solidFill>
                <a:latin typeface="Trebuchet MS"/>
                <a:cs typeface="Trebuchet MS"/>
              </a:rPr>
              <a:t>References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146682" y="4201141"/>
            <a:ext cx="2141855" cy="6086475"/>
          </a:xfrm>
          <a:custGeom>
            <a:avLst/>
            <a:gdLst/>
            <a:ahLst/>
            <a:cxnLst/>
            <a:rect l="l" t="t" r="r" b="b"/>
            <a:pathLst>
              <a:path w="2141855" h="6086475">
                <a:moveTo>
                  <a:pt x="2141316" y="6085858"/>
                </a:moveTo>
                <a:lnTo>
                  <a:pt x="1756815" y="6085858"/>
                </a:lnTo>
                <a:lnTo>
                  <a:pt x="0" y="3042929"/>
                </a:lnTo>
                <a:lnTo>
                  <a:pt x="1756816" y="0"/>
                </a:lnTo>
                <a:lnTo>
                  <a:pt x="2141316" y="0"/>
                </a:lnTo>
                <a:lnTo>
                  <a:pt x="2141316" y="6085858"/>
                </a:lnTo>
                <a:close/>
              </a:path>
            </a:pathLst>
          </a:custGeom>
          <a:solidFill>
            <a:srgbClr val="0045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096273"/>
            <a:ext cx="4803775" cy="6816090"/>
          </a:xfrm>
          <a:custGeom>
            <a:avLst/>
            <a:gdLst/>
            <a:ahLst/>
            <a:cxnLst/>
            <a:rect l="l" t="t" r="r" b="b"/>
            <a:pathLst>
              <a:path w="4803775" h="6816090">
                <a:moveTo>
                  <a:pt x="2835993" y="6815503"/>
                </a:moveTo>
                <a:lnTo>
                  <a:pt x="0" y="6815503"/>
                </a:lnTo>
                <a:lnTo>
                  <a:pt x="0" y="0"/>
                </a:lnTo>
                <a:lnTo>
                  <a:pt x="2835717" y="0"/>
                </a:lnTo>
                <a:lnTo>
                  <a:pt x="4803437" y="3407751"/>
                </a:lnTo>
                <a:lnTo>
                  <a:pt x="2835993" y="6815503"/>
                </a:lnTo>
                <a:close/>
              </a:path>
            </a:pathLst>
          </a:custGeom>
          <a:solidFill>
            <a:srgbClr val="00A18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461598" y="361628"/>
            <a:ext cx="1826400" cy="18287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58333" y="8020501"/>
            <a:ext cx="11687174" cy="1628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7432" y="2337254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7432" y="3651704"/>
            <a:ext cx="95250" cy="952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7432" y="4966154"/>
            <a:ext cx="95250" cy="952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7432" y="6718754"/>
            <a:ext cx="95250" cy="9524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858633" y="3407224"/>
            <a:ext cx="16108680" cy="4406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90269">
              <a:lnSpc>
                <a:spcPct val="114999"/>
              </a:lnSpc>
              <a:spcBef>
                <a:spcPts val="100"/>
              </a:spcBef>
            </a:pPr>
            <a:r>
              <a:rPr sz="2500" b="1" spc="10" dirty="0">
                <a:latin typeface="Trebuchet MS"/>
                <a:cs typeface="Trebuchet MS"/>
              </a:rPr>
              <a:t>Addressing</a:t>
            </a:r>
            <a:r>
              <a:rPr sz="2500" b="1" spc="-160" dirty="0">
                <a:latin typeface="Trebuchet MS"/>
                <a:cs typeface="Trebuchet MS"/>
              </a:rPr>
              <a:t> </a:t>
            </a:r>
            <a:r>
              <a:rPr sz="2500" b="1" spc="-45" dirty="0">
                <a:latin typeface="Trebuchet MS"/>
                <a:cs typeface="Trebuchet MS"/>
              </a:rPr>
              <a:t>the</a:t>
            </a:r>
            <a:r>
              <a:rPr sz="2500" b="1" spc="-155" dirty="0">
                <a:latin typeface="Trebuchet MS"/>
                <a:cs typeface="Trebuchet MS"/>
              </a:rPr>
              <a:t> </a:t>
            </a:r>
            <a:r>
              <a:rPr sz="2500" b="1" spc="-30" dirty="0">
                <a:latin typeface="Trebuchet MS"/>
                <a:cs typeface="Trebuchet MS"/>
              </a:rPr>
              <a:t>need</a:t>
            </a:r>
            <a:r>
              <a:rPr sz="2500" b="1" spc="-155" dirty="0">
                <a:latin typeface="Trebuchet MS"/>
                <a:cs typeface="Trebuchet MS"/>
              </a:rPr>
              <a:t> </a:t>
            </a:r>
            <a:r>
              <a:rPr sz="2500" b="1" spc="-25" dirty="0">
                <a:latin typeface="Trebuchet MS"/>
                <a:cs typeface="Trebuchet MS"/>
              </a:rPr>
              <a:t>for</a:t>
            </a:r>
            <a:r>
              <a:rPr sz="2500" b="1" spc="-155" dirty="0">
                <a:latin typeface="Trebuchet MS"/>
                <a:cs typeface="Trebuchet MS"/>
              </a:rPr>
              <a:t> </a:t>
            </a:r>
            <a:r>
              <a:rPr sz="2500" b="1" spc="-25" dirty="0">
                <a:latin typeface="Trebuchet MS"/>
                <a:cs typeface="Trebuchet MS"/>
              </a:rPr>
              <a:t>cost-effective</a:t>
            </a:r>
            <a:r>
              <a:rPr sz="2500" b="1" spc="-155" dirty="0">
                <a:latin typeface="Trebuchet MS"/>
                <a:cs typeface="Trebuchet MS"/>
              </a:rPr>
              <a:t> </a:t>
            </a:r>
            <a:r>
              <a:rPr sz="2500" b="1" spc="10" dirty="0">
                <a:latin typeface="Trebuchet MS"/>
                <a:cs typeface="Trebuchet MS"/>
              </a:rPr>
              <a:t>and</a:t>
            </a:r>
            <a:r>
              <a:rPr sz="2500" b="1" spc="-155" dirty="0">
                <a:latin typeface="Trebuchet MS"/>
                <a:cs typeface="Trebuchet MS"/>
              </a:rPr>
              <a:t> </a:t>
            </a:r>
            <a:r>
              <a:rPr sz="2500" b="1" spc="10" dirty="0">
                <a:latin typeface="Trebuchet MS"/>
                <a:cs typeface="Trebuchet MS"/>
              </a:rPr>
              <a:t>sustainable</a:t>
            </a:r>
            <a:r>
              <a:rPr sz="2500" b="1" spc="-160" dirty="0">
                <a:latin typeface="Trebuchet MS"/>
                <a:cs typeface="Trebuchet MS"/>
              </a:rPr>
              <a:t> </a:t>
            </a:r>
            <a:r>
              <a:rPr sz="2500" b="1" spc="-35" dirty="0">
                <a:latin typeface="Trebuchet MS"/>
                <a:cs typeface="Trebuchet MS"/>
              </a:rPr>
              <a:t>electrode</a:t>
            </a:r>
            <a:r>
              <a:rPr sz="2500" b="1" spc="-155" dirty="0">
                <a:latin typeface="Trebuchet MS"/>
                <a:cs typeface="Trebuchet MS"/>
              </a:rPr>
              <a:t> </a:t>
            </a:r>
            <a:r>
              <a:rPr sz="2500" b="1" spc="-5" dirty="0">
                <a:latin typeface="Trebuchet MS"/>
                <a:cs typeface="Trebuchet MS"/>
              </a:rPr>
              <a:t>materials</a:t>
            </a:r>
            <a:r>
              <a:rPr sz="2500" b="1" spc="-155" dirty="0">
                <a:latin typeface="Trebuchet MS"/>
                <a:cs typeface="Trebuchet MS"/>
              </a:rPr>
              <a:t> </a:t>
            </a:r>
            <a:r>
              <a:rPr sz="2500" b="1" spc="-5" dirty="0">
                <a:latin typeface="Trebuchet MS"/>
                <a:cs typeface="Trebuchet MS"/>
              </a:rPr>
              <a:t>by</a:t>
            </a:r>
            <a:r>
              <a:rPr sz="2500" b="1" spc="-155" dirty="0">
                <a:latin typeface="Trebuchet MS"/>
                <a:cs typeface="Trebuchet MS"/>
              </a:rPr>
              <a:t> </a:t>
            </a:r>
            <a:r>
              <a:rPr sz="2500" b="1" spc="-35" dirty="0">
                <a:latin typeface="Trebuchet MS"/>
                <a:cs typeface="Trebuchet MS"/>
              </a:rPr>
              <a:t>utilizing</a:t>
            </a:r>
            <a:r>
              <a:rPr sz="2500" b="1" spc="-155" dirty="0">
                <a:latin typeface="Trebuchet MS"/>
                <a:cs typeface="Trebuchet MS"/>
              </a:rPr>
              <a:t> </a:t>
            </a:r>
            <a:r>
              <a:rPr sz="2500" b="1" spc="-10" dirty="0">
                <a:latin typeface="Trebuchet MS"/>
                <a:cs typeface="Trebuchet MS"/>
              </a:rPr>
              <a:t>cellulose</a:t>
            </a:r>
            <a:r>
              <a:rPr sz="2500" b="1" spc="-155" dirty="0">
                <a:latin typeface="Trebuchet MS"/>
                <a:cs typeface="Trebuchet MS"/>
              </a:rPr>
              <a:t> </a:t>
            </a:r>
            <a:r>
              <a:rPr sz="2500" b="1" spc="-55" dirty="0">
                <a:latin typeface="Trebuchet MS"/>
                <a:cs typeface="Trebuchet MS"/>
              </a:rPr>
              <a:t>fibers,</a:t>
            </a:r>
            <a:r>
              <a:rPr sz="2500" b="1" spc="-160" dirty="0">
                <a:latin typeface="Trebuchet MS"/>
                <a:cs typeface="Trebuchet MS"/>
              </a:rPr>
              <a:t> </a:t>
            </a:r>
            <a:r>
              <a:rPr sz="2500" b="1" spc="35" dirty="0">
                <a:latin typeface="Trebuchet MS"/>
                <a:cs typeface="Trebuchet MS"/>
              </a:rPr>
              <a:t>a </a:t>
            </a:r>
            <a:r>
              <a:rPr sz="2500" b="1" spc="-735" dirty="0">
                <a:latin typeface="Trebuchet MS"/>
                <a:cs typeface="Trebuchet MS"/>
              </a:rPr>
              <a:t> </a:t>
            </a:r>
            <a:r>
              <a:rPr sz="2500" b="1" spc="-35" dirty="0">
                <a:latin typeface="Trebuchet MS"/>
                <a:cs typeface="Trebuchet MS"/>
              </a:rPr>
              <a:t>renewable</a:t>
            </a:r>
            <a:r>
              <a:rPr sz="2500" b="1" spc="-165" dirty="0">
                <a:latin typeface="Trebuchet MS"/>
                <a:cs typeface="Trebuchet MS"/>
              </a:rPr>
              <a:t> </a:t>
            </a:r>
            <a:r>
              <a:rPr sz="2500" b="1" spc="10" dirty="0">
                <a:latin typeface="Trebuchet MS"/>
                <a:cs typeface="Trebuchet MS"/>
              </a:rPr>
              <a:t>and</a:t>
            </a:r>
            <a:r>
              <a:rPr sz="2500" b="1" spc="-160" dirty="0">
                <a:latin typeface="Trebuchet MS"/>
                <a:cs typeface="Trebuchet MS"/>
              </a:rPr>
              <a:t> </a:t>
            </a:r>
            <a:r>
              <a:rPr sz="2500" b="1" spc="-5" dirty="0">
                <a:latin typeface="Trebuchet MS"/>
                <a:cs typeface="Trebuchet MS"/>
              </a:rPr>
              <a:t>abundant</a:t>
            </a:r>
            <a:r>
              <a:rPr sz="2500" b="1" spc="-160" dirty="0">
                <a:latin typeface="Trebuchet MS"/>
                <a:cs typeface="Trebuchet MS"/>
              </a:rPr>
              <a:t> </a:t>
            </a:r>
            <a:r>
              <a:rPr sz="2500" b="1" spc="-65" dirty="0">
                <a:latin typeface="Trebuchet MS"/>
                <a:cs typeface="Trebuchet MS"/>
              </a:rPr>
              <a:t>resource,</a:t>
            </a:r>
            <a:r>
              <a:rPr sz="2500" b="1" spc="-160" dirty="0">
                <a:latin typeface="Trebuchet MS"/>
                <a:cs typeface="Trebuchet MS"/>
              </a:rPr>
              <a:t> </a:t>
            </a:r>
            <a:r>
              <a:rPr sz="2500" b="1" spc="5" dirty="0">
                <a:latin typeface="Trebuchet MS"/>
                <a:cs typeface="Trebuchet MS"/>
              </a:rPr>
              <a:t>to</a:t>
            </a:r>
            <a:r>
              <a:rPr sz="2500" b="1" spc="-160" dirty="0">
                <a:latin typeface="Trebuchet MS"/>
                <a:cs typeface="Trebuchet MS"/>
              </a:rPr>
              <a:t> </a:t>
            </a:r>
            <a:r>
              <a:rPr sz="2500" b="1" spc="-50" dirty="0">
                <a:latin typeface="Trebuchet MS"/>
                <a:cs typeface="Trebuchet MS"/>
              </a:rPr>
              <a:t>create</a:t>
            </a:r>
            <a:r>
              <a:rPr sz="2500" b="1" spc="-165" dirty="0">
                <a:latin typeface="Trebuchet MS"/>
                <a:cs typeface="Trebuchet MS"/>
              </a:rPr>
              <a:t> </a:t>
            </a:r>
            <a:r>
              <a:rPr sz="2500" b="1" spc="-20" dirty="0">
                <a:latin typeface="Trebuchet MS"/>
                <a:cs typeface="Trebuchet MS"/>
              </a:rPr>
              <a:t>high-performance</a:t>
            </a:r>
            <a:r>
              <a:rPr sz="2500" b="1" spc="-160" dirty="0">
                <a:latin typeface="Trebuchet MS"/>
                <a:cs typeface="Trebuchet MS"/>
              </a:rPr>
              <a:t> </a:t>
            </a:r>
            <a:r>
              <a:rPr sz="2500" b="1" spc="-20" dirty="0">
                <a:latin typeface="Trebuchet MS"/>
                <a:cs typeface="Trebuchet MS"/>
              </a:rPr>
              <a:t>activated</a:t>
            </a:r>
            <a:r>
              <a:rPr sz="2500" b="1" spc="-160" dirty="0">
                <a:latin typeface="Trebuchet MS"/>
                <a:cs typeface="Trebuchet MS"/>
              </a:rPr>
              <a:t> </a:t>
            </a:r>
            <a:r>
              <a:rPr sz="2500" b="1" spc="-15" dirty="0">
                <a:latin typeface="Trebuchet MS"/>
                <a:cs typeface="Trebuchet MS"/>
              </a:rPr>
              <a:t>carbon</a:t>
            </a:r>
            <a:r>
              <a:rPr sz="2500" b="1" spc="-160" dirty="0">
                <a:latin typeface="Trebuchet MS"/>
                <a:cs typeface="Trebuchet MS"/>
              </a:rPr>
              <a:t> </a:t>
            </a:r>
            <a:r>
              <a:rPr sz="2500" b="1" spc="-35" dirty="0">
                <a:latin typeface="Trebuchet MS"/>
                <a:cs typeface="Trebuchet MS"/>
              </a:rPr>
              <a:t>fiber</a:t>
            </a:r>
            <a:r>
              <a:rPr sz="2500" b="1" spc="-160" dirty="0">
                <a:latin typeface="Trebuchet MS"/>
                <a:cs typeface="Trebuchet MS"/>
              </a:rPr>
              <a:t> </a:t>
            </a:r>
            <a:r>
              <a:rPr sz="2500" b="1" spc="15" dirty="0">
                <a:latin typeface="Trebuchet MS"/>
                <a:cs typeface="Trebuchet MS"/>
              </a:rPr>
              <a:t>papers</a:t>
            </a:r>
            <a:r>
              <a:rPr sz="2500" b="1" spc="-160" dirty="0">
                <a:latin typeface="Trebuchet MS"/>
                <a:cs typeface="Trebuchet MS"/>
              </a:rPr>
              <a:t> </a:t>
            </a:r>
            <a:r>
              <a:rPr sz="2500" b="1" spc="-105" dirty="0">
                <a:latin typeface="Trebuchet MS"/>
                <a:cs typeface="Trebuchet MS"/>
              </a:rPr>
              <a:t>(ACFPs).</a:t>
            </a:r>
            <a:endParaRPr sz="2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50">
              <a:latin typeface="Trebuchet MS"/>
              <a:cs typeface="Trebuchet MS"/>
            </a:endParaRPr>
          </a:p>
          <a:p>
            <a:pPr marL="12700" marR="285750">
              <a:lnSpc>
                <a:spcPct val="114999"/>
              </a:lnSpc>
              <a:spcBef>
                <a:spcPts val="5"/>
              </a:spcBef>
            </a:pPr>
            <a:r>
              <a:rPr sz="2500" b="1" spc="-15" dirty="0">
                <a:latin typeface="Trebuchet MS"/>
                <a:cs typeface="Trebuchet MS"/>
              </a:rPr>
              <a:t>Combining</a:t>
            </a:r>
            <a:r>
              <a:rPr sz="2500" b="1" spc="-160" dirty="0">
                <a:latin typeface="Trebuchet MS"/>
                <a:cs typeface="Trebuchet MS"/>
              </a:rPr>
              <a:t> </a:t>
            </a:r>
            <a:r>
              <a:rPr sz="2500" b="1" spc="-60" dirty="0">
                <a:latin typeface="Trebuchet MS"/>
                <a:cs typeface="Trebuchet MS"/>
              </a:rPr>
              <a:t>wet</a:t>
            </a:r>
            <a:r>
              <a:rPr sz="2500" b="1" spc="-155" dirty="0">
                <a:latin typeface="Trebuchet MS"/>
                <a:cs typeface="Trebuchet MS"/>
              </a:rPr>
              <a:t> </a:t>
            </a:r>
            <a:r>
              <a:rPr sz="2500" b="1" spc="-30" dirty="0">
                <a:latin typeface="Trebuchet MS"/>
                <a:cs typeface="Trebuchet MS"/>
              </a:rPr>
              <a:t>papermaking,</a:t>
            </a:r>
            <a:r>
              <a:rPr sz="2500" b="1" spc="-155" dirty="0">
                <a:latin typeface="Trebuchet MS"/>
                <a:cs typeface="Trebuchet MS"/>
              </a:rPr>
              <a:t> </a:t>
            </a:r>
            <a:r>
              <a:rPr sz="2500" b="1" spc="-35" dirty="0">
                <a:latin typeface="Trebuchet MS"/>
                <a:cs typeface="Trebuchet MS"/>
              </a:rPr>
              <a:t>thermal</a:t>
            </a:r>
            <a:r>
              <a:rPr sz="2500" b="1" spc="-160" dirty="0">
                <a:latin typeface="Trebuchet MS"/>
                <a:cs typeface="Trebuchet MS"/>
              </a:rPr>
              <a:t> </a:t>
            </a:r>
            <a:r>
              <a:rPr sz="2500" b="1" spc="-50" dirty="0">
                <a:latin typeface="Trebuchet MS"/>
                <a:cs typeface="Trebuchet MS"/>
              </a:rPr>
              <a:t>carbonization,</a:t>
            </a:r>
            <a:r>
              <a:rPr sz="2500" b="1" spc="-155" dirty="0">
                <a:latin typeface="Trebuchet MS"/>
                <a:cs typeface="Trebuchet MS"/>
              </a:rPr>
              <a:t> </a:t>
            </a:r>
            <a:r>
              <a:rPr sz="2500" b="1" spc="10" dirty="0">
                <a:latin typeface="Trebuchet MS"/>
                <a:cs typeface="Trebuchet MS"/>
              </a:rPr>
              <a:t>and</a:t>
            </a:r>
            <a:r>
              <a:rPr sz="2500" b="1" spc="-155" dirty="0">
                <a:latin typeface="Trebuchet MS"/>
                <a:cs typeface="Trebuchet MS"/>
              </a:rPr>
              <a:t> </a:t>
            </a:r>
            <a:r>
              <a:rPr sz="2500" b="1" dirty="0">
                <a:latin typeface="Trebuchet MS"/>
                <a:cs typeface="Trebuchet MS"/>
              </a:rPr>
              <a:t>double</a:t>
            </a:r>
            <a:r>
              <a:rPr sz="2500" b="1" spc="-155" dirty="0">
                <a:latin typeface="Trebuchet MS"/>
                <a:cs typeface="Trebuchet MS"/>
              </a:rPr>
              <a:t> </a:t>
            </a:r>
            <a:r>
              <a:rPr sz="2500" b="1" spc="-50" dirty="0">
                <a:latin typeface="Trebuchet MS"/>
                <a:cs typeface="Trebuchet MS"/>
              </a:rPr>
              <a:t>activation,</a:t>
            </a:r>
            <a:r>
              <a:rPr sz="2500" b="1" spc="-160" dirty="0">
                <a:latin typeface="Trebuchet MS"/>
                <a:cs typeface="Trebuchet MS"/>
              </a:rPr>
              <a:t> </a:t>
            </a:r>
            <a:r>
              <a:rPr sz="2500" b="1" spc="-45" dirty="0">
                <a:latin typeface="Trebuchet MS"/>
                <a:cs typeface="Trebuchet MS"/>
              </a:rPr>
              <a:t>the</a:t>
            </a:r>
            <a:r>
              <a:rPr sz="2500" b="1" spc="-155" dirty="0">
                <a:latin typeface="Trebuchet MS"/>
                <a:cs typeface="Trebuchet MS"/>
              </a:rPr>
              <a:t> </a:t>
            </a:r>
            <a:r>
              <a:rPr sz="2500" b="1" spc="-65" dirty="0">
                <a:latin typeface="Trebuchet MS"/>
                <a:cs typeface="Trebuchet MS"/>
              </a:rPr>
              <a:t>new</a:t>
            </a:r>
            <a:r>
              <a:rPr sz="2500" b="1" spc="-155" dirty="0">
                <a:latin typeface="Trebuchet MS"/>
                <a:cs typeface="Trebuchet MS"/>
              </a:rPr>
              <a:t> </a:t>
            </a:r>
            <a:r>
              <a:rPr sz="2500" b="1" spc="5" dirty="0">
                <a:latin typeface="Trebuchet MS"/>
                <a:cs typeface="Trebuchet MS"/>
              </a:rPr>
              <a:t>strategy</a:t>
            </a:r>
            <a:r>
              <a:rPr sz="2500" b="1" spc="-155" dirty="0">
                <a:latin typeface="Trebuchet MS"/>
                <a:cs typeface="Trebuchet MS"/>
              </a:rPr>
              <a:t> </a:t>
            </a:r>
            <a:r>
              <a:rPr sz="2500" b="1" spc="5" dirty="0">
                <a:latin typeface="Trebuchet MS"/>
                <a:cs typeface="Trebuchet MS"/>
              </a:rPr>
              <a:t>enables</a:t>
            </a:r>
            <a:r>
              <a:rPr sz="2500" b="1" spc="-160" dirty="0">
                <a:latin typeface="Trebuchet MS"/>
                <a:cs typeface="Trebuchet MS"/>
              </a:rPr>
              <a:t> </a:t>
            </a:r>
            <a:r>
              <a:rPr sz="2500" b="1" spc="-45" dirty="0">
                <a:latin typeface="Trebuchet MS"/>
                <a:cs typeface="Trebuchet MS"/>
              </a:rPr>
              <a:t>the</a:t>
            </a:r>
            <a:r>
              <a:rPr sz="2500" b="1" spc="-155" dirty="0">
                <a:latin typeface="Trebuchet MS"/>
                <a:cs typeface="Trebuchet MS"/>
              </a:rPr>
              <a:t> </a:t>
            </a:r>
            <a:r>
              <a:rPr sz="2500" b="1" spc="5" dirty="0">
                <a:latin typeface="Trebuchet MS"/>
                <a:cs typeface="Trebuchet MS"/>
              </a:rPr>
              <a:t>in- </a:t>
            </a:r>
            <a:r>
              <a:rPr sz="2500" b="1" spc="10" dirty="0">
                <a:latin typeface="Trebuchet MS"/>
                <a:cs typeface="Trebuchet MS"/>
              </a:rPr>
              <a:t> </a:t>
            </a:r>
            <a:r>
              <a:rPr sz="2500" b="1" dirty="0">
                <a:latin typeface="Trebuchet MS"/>
                <a:cs typeface="Trebuchet MS"/>
              </a:rPr>
              <a:t>situ</a:t>
            </a:r>
            <a:r>
              <a:rPr sz="2500" b="1" spc="-165" dirty="0">
                <a:latin typeface="Trebuchet MS"/>
                <a:cs typeface="Trebuchet MS"/>
              </a:rPr>
              <a:t> </a:t>
            </a:r>
            <a:r>
              <a:rPr sz="2500" b="1" spc="-10" dirty="0">
                <a:latin typeface="Trebuchet MS"/>
                <a:cs typeface="Trebuchet MS"/>
              </a:rPr>
              <a:t>transformation</a:t>
            </a:r>
            <a:r>
              <a:rPr sz="2500" b="1" spc="-165" dirty="0">
                <a:latin typeface="Trebuchet MS"/>
                <a:cs typeface="Trebuchet MS"/>
              </a:rPr>
              <a:t> </a:t>
            </a:r>
            <a:r>
              <a:rPr sz="2500" b="1" dirty="0">
                <a:latin typeface="Trebuchet MS"/>
                <a:cs typeface="Trebuchet MS"/>
              </a:rPr>
              <a:t>of</a:t>
            </a:r>
            <a:r>
              <a:rPr sz="2500" b="1" spc="-160" dirty="0">
                <a:latin typeface="Trebuchet MS"/>
                <a:cs typeface="Trebuchet MS"/>
              </a:rPr>
              <a:t> </a:t>
            </a:r>
            <a:r>
              <a:rPr sz="2500" b="1" spc="-15" dirty="0">
                <a:latin typeface="Trebuchet MS"/>
                <a:cs typeface="Trebuchet MS"/>
              </a:rPr>
              <a:t>fibrillated</a:t>
            </a:r>
            <a:r>
              <a:rPr sz="2500" b="1" spc="-165" dirty="0">
                <a:latin typeface="Trebuchet MS"/>
                <a:cs typeface="Trebuchet MS"/>
              </a:rPr>
              <a:t> </a:t>
            </a:r>
            <a:r>
              <a:rPr sz="2500" b="1" spc="5" dirty="0">
                <a:latin typeface="Trebuchet MS"/>
                <a:cs typeface="Trebuchet MS"/>
              </a:rPr>
              <a:t>pulp</a:t>
            </a:r>
            <a:r>
              <a:rPr sz="2500" b="1" spc="-160" dirty="0">
                <a:latin typeface="Trebuchet MS"/>
                <a:cs typeface="Trebuchet MS"/>
              </a:rPr>
              <a:t> </a:t>
            </a:r>
            <a:r>
              <a:rPr sz="2500" b="1" spc="-10" dirty="0">
                <a:latin typeface="Trebuchet MS"/>
                <a:cs typeface="Trebuchet MS"/>
              </a:rPr>
              <a:t>fibers</a:t>
            </a:r>
            <a:r>
              <a:rPr sz="2500" b="1" spc="-165" dirty="0">
                <a:latin typeface="Trebuchet MS"/>
                <a:cs typeface="Trebuchet MS"/>
              </a:rPr>
              <a:t> </a:t>
            </a:r>
            <a:r>
              <a:rPr sz="2500" b="1" spc="-20" dirty="0">
                <a:latin typeface="Trebuchet MS"/>
                <a:cs typeface="Trebuchet MS"/>
              </a:rPr>
              <a:t>into</a:t>
            </a:r>
            <a:r>
              <a:rPr sz="2500" b="1" spc="-165" dirty="0">
                <a:latin typeface="Trebuchet MS"/>
                <a:cs typeface="Trebuchet MS"/>
              </a:rPr>
              <a:t> </a:t>
            </a:r>
            <a:r>
              <a:rPr sz="2500" b="1" spc="-10" dirty="0">
                <a:latin typeface="Trebuchet MS"/>
                <a:cs typeface="Trebuchet MS"/>
              </a:rPr>
              <a:t>cellulose-derived</a:t>
            </a:r>
            <a:r>
              <a:rPr sz="2500" b="1" spc="-160" dirty="0">
                <a:latin typeface="Trebuchet MS"/>
                <a:cs typeface="Trebuchet MS"/>
              </a:rPr>
              <a:t> </a:t>
            </a:r>
            <a:r>
              <a:rPr sz="2500" b="1" spc="-20" dirty="0">
                <a:latin typeface="Trebuchet MS"/>
                <a:cs typeface="Trebuchet MS"/>
              </a:rPr>
              <a:t>activated</a:t>
            </a:r>
            <a:r>
              <a:rPr sz="2500" b="1" spc="-165" dirty="0">
                <a:latin typeface="Trebuchet MS"/>
                <a:cs typeface="Trebuchet MS"/>
              </a:rPr>
              <a:t> </a:t>
            </a:r>
            <a:r>
              <a:rPr sz="2500" b="1" spc="-15" dirty="0">
                <a:latin typeface="Trebuchet MS"/>
                <a:cs typeface="Trebuchet MS"/>
              </a:rPr>
              <a:t>carbon</a:t>
            </a:r>
            <a:r>
              <a:rPr sz="2500" b="1" spc="-160" dirty="0">
                <a:latin typeface="Trebuchet MS"/>
                <a:cs typeface="Trebuchet MS"/>
              </a:rPr>
              <a:t> </a:t>
            </a:r>
            <a:r>
              <a:rPr sz="2500" b="1" dirty="0">
                <a:latin typeface="Trebuchet MS"/>
                <a:cs typeface="Trebuchet MS"/>
              </a:rPr>
              <a:t>fused</a:t>
            </a:r>
            <a:r>
              <a:rPr sz="2500" b="1" spc="-165" dirty="0">
                <a:latin typeface="Trebuchet MS"/>
                <a:cs typeface="Trebuchet MS"/>
              </a:rPr>
              <a:t> </a:t>
            </a:r>
            <a:r>
              <a:rPr sz="2500" b="1" spc="-55" dirty="0">
                <a:latin typeface="Trebuchet MS"/>
                <a:cs typeface="Trebuchet MS"/>
              </a:rPr>
              <a:t>with</a:t>
            </a:r>
            <a:r>
              <a:rPr sz="2500" b="1" spc="-160" dirty="0">
                <a:latin typeface="Trebuchet MS"/>
                <a:cs typeface="Trebuchet MS"/>
              </a:rPr>
              <a:t> </a:t>
            </a:r>
            <a:r>
              <a:rPr sz="2500" b="1" spc="-15" dirty="0">
                <a:latin typeface="Trebuchet MS"/>
                <a:cs typeface="Trebuchet MS"/>
              </a:rPr>
              <a:t>carbon</a:t>
            </a:r>
            <a:r>
              <a:rPr sz="2500" b="1" spc="-165" dirty="0">
                <a:latin typeface="Trebuchet MS"/>
                <a:cs typeface="Trebuchet MS"/>
              </a:rPr>
              <a:t> </a:t>
            </a:r>
            <a:r>
              <a:rPr sz="2500" b="1" spc="-10" dirty="0">
                <a:latin typeface="Trebuchet MS"/>
                <a:cs typeface="Trebuchet MS"/>
              </a:rPr>
              <a:t>fibers </a:t>
            </a:r>
            <a:r>
              <a:rPr sz="2500" b="1" spc="-740" dirty="0">
                <a:latin typeface="Trebuchet MS"/>
                <a:cs typeface="Trebuchet MS"/>
              </a:rPr>
              <a:t> </a:t>
            </a:r>
            <a:r>
              <a:rPr sz="2500" b="1" spc="-125" dirty="0">
                <a:latin typeface="Trebuchet MS"/>
                <a:cs typeface="Trebuchet MS"/>
              </a:rPr>
              <a:t>(CFs).</a:t>
            </a:r>
            <a:endParaRPr sz="2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50">
              <a:latin typeface="Trebuchet MS"/>
              <a:cs typeface="Trebuchet MS"/>
            </a:endParaRPr>
          </a:p>
          <a:p>
            <a:pPr marL="12700" marR="5080">
              <a:lnSpc>
                <a:spcPct val="114999"/>
              </a:lnSpc>
              <a:spcBef>
                <a:spcPts val="5"/>
              </a:spcBef>
            </a:pPr>
            <a:r>
              <a:rPr sz="2500" b="1" spc="-5" dirty="0">
                <a:latin typeface="Trebuchet MS"/>
                <a:cs typeface="Trebuchet MS"/>
              </a:rPr>
              <a:t>Demonstrating</a:t>
            </a:r>
            <a:r>
              <a:rPr sz="2500" b="1" spc="-160" dirty="0">
                <a:latin typeface="Trebuchet MS"/>
                <a:cs typeface="Trebuchet MS"/>
              </a:rPr>
              <a:t> </a:t>
            </a:r>
            <a:r>
              <a:rPr sz="2500" b="1" spc="35" dirty="0">
                <a:latin typeface="Trebuchet MS"/>
                <a:cs typeface="Trebuchet MS"/>
              </a:rPr>
              <a:t>a</a:t>
            </a:r>
            <a:r>
              <a:rPr sz="2500" b="1" spc="-155" dirty="0">
                <a:latin typeface="Trebuchet MS"/>
                <a:cs typeface="Trebuchet MS"/>
              </a:rPr>
              <a:t> </a:t>
            </a:r>
            <a:r>
              <a:rPr sz="2500" b="1" spc="10" dirty="0">
                <a:latin typeface="Trebuchet MS"/>
                <a:cs typeface="Trebuchet MS"/>
              </a:rPr>
              <a:t>scalable</a:t>
            </a:r>
            <a:r>
              <a:rPr sz="2500" b="1" spc="-155" dirty="0">
                <a:latin typeface="Trebuchet MS"/>
                <a:cs typeface="Trebuchet MS"/>
              </a:rPr>
              <a:t> </a:t>
            </a:r>
            <a:r>
              <a:rPr sz="2500" b="1" spc="10" dirty="0">
                <a:latin typeface="Trebuchet MS"/>
                <a:cs typeface="Trebuchet MS"/>
              </a:rPr>
              <a:t>and</a:t>
            </a:r>
            <a:r>
              <a:rPr sz="2500" b="1" spc="-155" dirty="0">
                <a:latin typeface="Trebuchet MS"/>
                <a:cs typeface="Trebuchet MS"/>
              </a:rPr>
              <a:t> </a:t>
            </a:r>
            <a:r>
              <a:rPr sz="2500" b="1" spc="-25" dirty="0">
                <a:latin typeface="Trebuchet MS"/>
                <a:cs typeface="Trebuchet MS"/>
              </a:rPr>
              <a:t>economical</a:t>
            </a:r>
            <a:r>
              <a:rPr sz="2500" b="1" spc="-160" dirty="0">
                <a:latin typeface="Trebuchet MS"/>
                <a:cs typeface="Trebuchet MS"/>
              </a:rPr>
              <a:t> </a:t>
            </a:r>
            <a:r>
              <a:rPr sz="2500" b="1" spc="-25" dirty="0">
                <a:latin typeface="Trebuchet MS"/>
                <a:cs typeface="Trebuchet MS"/>
              </a:rPr>
              <a:t>manufacturing</a:t>
            </a:r>
            <a:r>
              <a:rPr sz="2500" b="1" spc="-155" dirty="0">
                <a:latin typeface="Trebuchet MS"/>
                <a:cs typeface="Trebuchet MS"/>
              </a:rPr>
              <a:t> </a:t>
            </a:r>
            <a:r>
              <a:rPr sz="2500" b="1" spc="5" dirty="0">
                <a:latin typeface="Trebuchet MS"/>
                <a:cs typeface="Trebuchet MS"/>
              </a:rPr>
              <a:t>strategy</a:t>
            </a:r>
            <a:r>
              <a:rPr sz="2500" b="1" spc="-155" dirty="0">
                <a:latin typeface="Trebuchet MS"/>
                <a:cs typeface="Trebuchet MS"/>
              </a:rPr>
              <a:t> </a:t>
            </a:r>
            <a:r>
              <a:rPr sz="2500" b="1" spc="-25" dirty="0">
                <a:latin typeface="Trebuchet MS"/>
                <a:cs typeface="Trebuchet MS"/>
              </a:rPr>
              <a:t>for</a:t>
            </a:r>
            <a:r>
              <a:rPr sz="2500" b="1" spc="-155" dirty="0">
                <a:latin typeface="Trebuchet MS"/>
                <a:cs typeface="Trebuchet MS"/>
              </a:rPr>
              <a:t> </a:t>
            </a:r>
            <a:r>
              <a:rPr sz="2500" b="1" spc="20" dirty="0">
                <a:latin typeface="Trebuchet MS"/>
                <a:cs typeface="Trebuchet MS"/>
              </a:rPr>
              <a:t>paper-based</a:t>
            </a:r>
            <a:r>
              <a:rPr sz="2500" b="1" spc="-160" dirty="0">
                <a:latin typeface="Trebuchet MS"/>
                <a:cs typeface="Trebuchet MS"/>
              </a:rPr>
              <a:t> </a:t>
            </a:r>
            <a:r>
              <a:rPr sz="2500" b="1" spc="-35" dirty="0">
                <a:latin typeface="Trebuchet MS"/>
                <a:cs typeface="Trebuchet MS"/>
              </a:rPr>
              <a:t>flexible</a:t>
            </a:r>
            <a:r>
              <a:rPr sz="2500" b="1" spc="-155" dirty="0">
                <a:latin typeface="Trebuchet MS"/>
                <a:cs typeface="Trebuchet MS"/>
              </a:rPr>
              <a:t> </a:t>
            </a:r>
            <a:r>
              <a:rPr sz="2500" b="1" spc="-35" dirty="0">
                <a:latin typeface="Trebuchet MS"/>
                <a:cs typeface="Trebuchet MS"/>
              </a:rPr>
              <a:t>electrode</a:t>
            </a:r>
            <a:r>
              <a:rPr sz="2500" b="1" spc="-155" dirty="0">
                <a:latin typeface="Trebuchet MS"/>
                <a:cs typeface="Trebuchet MS"/>
              </a:rPr>
              <a:t> </a:t>
            </a:r>
            <a:r>
              <a:rPr sz="2500" b="1" spc="-5" dirty="0">
                <a:latin typeface="Trebuchet MS"/>
                <a:cs typeface="Trebuchet MS"/>
              </a:rPr>
              <a:t>materials </a:t>
            </a:r>
            <a:r>
              <a:rPr sz="2500" b="1" spc="-740" dirty="0">
                <a:latin typeface="Trebuchet MS"/>
                <a:cs typeface="Trebuchet MS"/>
              </a:rPr>
              <a:t> </a:t>
            </a:r>
            <a:r>
              <a:rPr sz="2500" b="1" spc="-55" dirty="0">
                <a:latin typeface="Trebuchet MS"/>
                <a:cs typeface="Trebuchet MS"/>
              </a:rPr>
              <a:t>with </a:t>
            </a:r>
            <a:r>
              <a:rPr sz="2500" b="1" spc="15" dirty="0">
                <a:latin typeface="Trebuchet MS"/>
                <a:cs typeface="Trebuchet MS"/>
              </a:rPr>
              <a:t>broad </a:t>
            </a:r>
            <a:r>
              <a:rPr sz="2500" b="1" spc="5" dirty="0">
                <a:latin typeface="Trebuchet MS"/>
                <a:cs typeface="Trebuchet MS"/>
              </a:rPr>
              <a:t>applications </a:t>
            </a:r>
            <a:r>
              <a:rPr sz="2500" b="1" spc="-40" dirty="0">
                <a:latin typeface="Trebuchet MS"/>
                <a:cs typeface="Trebuchet MS"/>
              </a:rPr>
              <a:t>in </a:t>
            </a:r>
            <a:r>
              <a:rPr sz="2500" b="1" spc="-25" dirty="0">
                <a:latin typeface="Trebuchet MS"/>
                <a:cs typeface="Trebuchet MS"/>
              </a:rPr>
              <a:t>wearable </a:t>
            </a:r>
            <a:r>
              <a:rPr sz="2500" b="1" spc="10" dirty="0">
                <a:latin typeface="Trebuchet MS"/>
                <a:cs typeface="Trebuchet MS"/>
              </a:rPr>
              <a:t>and </a:t>
            </a:r>
            <a:r>
              <a:rPr sz="2500" b="1" spc="-5" dirty="0">
                <a:latin typeface="Trebuchet MS"/>
                <a:cs typeface="Trebuchet MS"/>
              </a:rPr>
              <a:t>portable </a:t>
            </a:r>
            <a:r>
              <a:rPr sz="2500" b="1" spc="-45" dirty="0">
                <a:latin typeface="Trebuchet MS"/>
                <a:cs typeface="Trebuchet MS"/>
              </a:rPr>
              <a:t>electronic </a:t>
            </a:r>
            <a:r>
              <a:rPr sz="2500" b="1" spc="-60" dirty="0">
                <a:latin typeface="Trebuchet MS"/>
                <a:cs typeface="Trebuchet MS"/>
              </a:rPr>
              <a:t>devices, </a:t>
            </a:r>
            <a:r>
              <a:rPr sz="2500" b="1" spc="-20" dirty="0">
                <a:latin typeface="Trebuchet MS"/>
                <a:cs typeface="Trebuchet MS"/>
              </a:rPr>
              <a:t>offering </a:t>
            </a:r>
            <a:r>
              <a:rPr sz="2500" b="1" spc="35" dirty="0">
                <a:latin typeface="Trebuchet MS"/>
                <a:cs typeface="Trebuchet MS"/>
              </a:rPr>
              <a:t>a </a:t>
            </a:r>
            <a:r>
              <a:rPr sz="2500" b="1" spc="10" dirty="0">
                <a:latin typeface="Trebuchet MS"/>
                <a:cs typeface="Trebuchet MS"/>
              </a:rPr>
              <a:t>sustainable </a:t>
            </a:r>
            <a:r>
              <a:rPr sz="2500" b="1" spc="-30" dirty="0">
                <a:latin typeface="Trebuchet MS"/>
                <a:cs typeface="Trebuchet MS"/>
              </a:rPr>
              <a:t>alternative </a:t>
            </a:r>
            <a:r>
              <a:rPr sz="2500" b="1" spc="5" dirty="0">
                <a:latin typeface="Trebuchet MS"/>
                <a:cs typeface="Trebuchet MS"/>
              </a:rPr>
              <a:t>to </a:t>
            </a:r>
            <a:r>
              <a:rPr sz="2500" b="1" spc="10" dirty="0">
                <a:latin typeface="Trebuchet MS"/>
                <a:cs typeface="Trebuchet MS"/>
              </a:rPr>
              <a:t> </a:t>
            </a:r>
            <a:r>
              <a:rPr sz="2500" b="1" spc="-10" dirty="0">
                <a:latin typeface="Trebuchet MS"/>
                <a:cs typeface="Trebuchet MS"/>
              </a:rPr>
              <a:t>traditional</a:t>
            </a:r>
            <a:r>
              <a:rPr sz="2500" b="1" spc="-170" dirty="0">
                <a:latin typeface="Trebuchet MS"/>
                <a:cs typeface="Trebuchet MS"/>
              </a:rPr>
              <a:t> </a:t>
            </a:r>
            <a:r>
              <a:rPr sz="2500" b="1" dirty="0">
                <a:latin typeface="Trebuchet MS"/>
                <a:cs typeface="Trebuchet MS"/>
              </a:rPr>
              <a:t>petroleum-based</a:t>
            </a:r>
            <a:r>
              <a:rPr sz="2500" b="1" spc="-165" dirty="0">
                <a:latin typeface="Trebuchet MS"/>
                <a:cs typeface="Trebuchet MS"/>
              </a:rPr>
              <a:t> </a:t>
            </a:r>
            <a:r>
              <a:rPr sz="2500" b="1" spc="-45" dirty="0">
                <a:latin typeface="Trebuchet MS"/>
                <a:cs typeface="Trebuchet MS"/>
              </a:rPr>
              <a:t>resources.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18982" y="459171"/>
            <a:ext cx="15870555" cy="2535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400" b="1" spc="-245" dirty="0">
                <a:solidFill>
                  <a:srgbClr val="000000"/>
                </a:solidFill>
                <a:latin typeface="Trebuchet MS"/>
                <a:cs typeface="Trebuchet MS"/>
              </a:rPr>
              <a:t>INTRODUCTION</a:t>
            </a:r>
            <a:endParaRPr sz="9400">
              <a:latin typeface="Trebuchet MS"/>
              <a:cs typeface="Trebuchet MS"/>
            </a:endParaRPr>
          </a:p>
          <a:p>
            <a:pPr marL="551815" marR="5080" indent="74930">
              <a:lnSpc>
                <a:spcPct val="114999"/>
              </a:lnSpc>
              <a:spcBef>
                <a:spcPts val="1585"/>
              </a:spcBef>
            </a:pPr>
            <a:r>
              <a:rPr sz="2500" b="1" spc="-15" dirty="0">
                <a:solidFill>
                  <a:srgbClr val="000000"/>
                </a:solidFill>
                <a:latin typeface="Trebuchet MS"/>
                <a:cs typeface="Trebuchet MS"/>
              </a:rPr>
              <a:t>Introducing</a:t>
            </a:r>
            <a:r>
              <a:rPr sz="2500" b="1" spc="-15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2500" b="1" spc="35" dirty="0">
                <a:solidFill>
                  <a:srgbClr val="000000"/>
                </a:solidFill>
                <a:latin typeface="Trebuchet MS"/>
                <a:cs typeface="Trebuchet MS"/>
              </a:rPr>
              <a:t>a</a:t>
            </a:r>
            <a:r>
              <a:rPr sz="2500" b="1" spc="-15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2500" b="1" spc="-20" dirty="0">
                <a:solidFill>
                  <a:srgbClr val="000000"/>
                </a:solidFill>
                <a:latin typeface="Trebuchet MS"/>
                <a:cs typeface="Trebuchet MS"/>
              </a:rPr>
              <a:t>novel</a:t>
            </a:r>
            <a:r>
              <a:rPr sz="2500" b="1" spc="-15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2500" b="1" spc="-5" dirty="0">
                <a:solidFill>
                  <a:srgbClr val="000000"/>
                </a:solidFill>
                <a:latin typeface="Trebuchet MS"/>
                <a:cs typeface="Trebuchet MS"/>
              </a:rPr>
              <a:t>approach</a:t>
            </a:r>
            <a:r>
              <a:rPr sz="2500" b="1" spc="-15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2500" b="1" spc="-25" dirty="0">
                <a:solidFill>
                  <a:srgbClr val="000000"/>
                </a:solidFill>
                <a:latin typeface="Trebuchet MS"/>
                <a:cs typeface="Trebuchet MS"/>
              </a:rPr>
              <a:t>for</a:t>
            </a:r>
            <a:r>
              <a:rPr sz="2500" b="1" spc="-15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2500" b="1" spc="-5" dirty="0">
                <a:solidFill>
                  <a:srgbClr val="000000"/>
                </a:solidFill>
                <a:latin typeface="Trebuchet MS"/>
                <a:cs typeface="Trebuchet MS"/>
              </a:rPr>
              <a:t>developing</a:t>
            </a:r>
            <a:r>
              <a:rPr sz="2500" b="1" spc="-15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2500" b="1" spc="10" dirty="0">
                <a:solidFill>
                  <a:srgbClr val="000000"/>
                </a:solidFill>
                <a:latin typeface="Trebuchet MS"/>
                <a:cs typeface="Trebuchet MS"/>
              </a:rPr>
              <a:t>cellulose-based</a:t>
            </a:r>
            <a:r>
              <a:rPr sz="2500" b="1" spc="-15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2500" b="1" spc="-15" dirty="0">
                <a:solidFill>
                  <a:srgbClr val="000000"/>
                </a:solidFill>
                <a:latin typeface="Trebuchet MS"/>
                <a:cs typeface="Trebuchet MS"/>
              </a:rPr>
              <a:t>supercapacitor</a:t>
            </a:r>
            <a:r>
              <a:rPr sz="2500" b="1" spc="-15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2500" b="1" spc="-20" dirty="0">
                <a:solidFill>
                  <a:srgbClr val="000000"/>
                </a:solidFill>
                <a:latin typeface="Trebuchet MS"/>
                <a:cs typeface="Trebuchet MS"/>
              </a:rPr>
              <a:t>electrodes</a:t>
            </a:r>
            <a:r>
              <a:rPr sz="2500" b="1" spc="-15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2500" b="1" spc="-55" dirty="0">
                <a:solidFill>
                  <a:srgbClr val="000000"/>
                </a:solidFill>
                <a:latin typeface="Trebuchet MS"/>
                <a:cs typeface="Trebuchet MS"/>
              </a:rPr>
              <a:t>with</a:t>
            </a:r>
            <a:r>
              <a:rPr sz="2500" b="1" spc="-15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2500" b="1" spc="-30" dirty="0">
                <a:solidFill>
                  <a:srgbClr val="000000"/>
                </a:solidFill>
                <a:latin typeface="Trebuchet MS"/>
                <a:cs typeface="Trebuchet MS"/>
              </a:rPr>
              <a:t>exceptional </a:t>
            </a:r>
            <a:r>
              <a:rPr sz="2500" b="1" spc="-73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2500" b="1" spc="-40" dirty="0">
                <a:solidFill>
                  <a:srgbClr val="000000"/>
                </a:solidFill>
                <a:latin typeface="Trebuchet MS"/>
                <a:cs typeface="Trebuchet MS"/>
              </a:rPr>
              <a:t>electrochemical</a:t>
            </a:r>
            <a:r>
              <a:rPr sz="2500" b="1" spc="-16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2500" b="1" spc="-35" dirty="0">
                <a:solidFill>
                  <a:srgbClr val="000000"/>
                </a:solidFill>
                <a:latin typeface="Trebuchet MS"/>
                <a:cs typeface="Trebuchet MS"/>
              </a:rPr>
              <a:t>performance</a:t>
            </a:r>
            <a:r>
              <a:rPr sz="2500" b="1" spc="-16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2500" b="1" spc="10" dirty="0">
                <a:solidFill>
                  <a:srgbClr val="000000"/>
                </a:solidFill>
                <a:latin typeface="Trebuchet MS"/>
                <a:cs typeface="Trebuchet MS"/>
              </a:rPr>
              <a:t>and</a:t>
            </a:r>
            <a:r>
              <a:rPr sz="2500" b="1" spc="-16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2500" b="1" spc="-35" dirty="0">
                <a:solidFill>
                  <a:srgbClr val="000000"/>
                </a:solidFill>
                <a:latin typeface="Trebuchet MS"/>
                <a:cs typeface="Trebuchet MS"/>
              </a:rPr>
              <a:t>mechanical</a:t>
            </a:r>
            <a:r>
              <a:rPr sz="2500" b="1" spc="-16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2500" b="1" spc="-60" dirty="0">
                <a:solidFill>
                  <a:srgbClr val="000000"/>
                </a:solidFill>
                <a:latin typeface="Trebuchet MS"/>
                <a:cs typeface="Trebuchet MS"/>
              </a:rPr>
              <a:t>flexibility.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-12700" y="9612338"/>
            <a:ext cx="2540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50" dirty="0">
                <a:latin typeface="Trebuchet MS"/>
                <a:cs typeface="Trebuchet MS"/>
              </a:rPr>
              <a:t>0</a:t>
            </a:r>
            <a:r>
              <a:rPr sz="1700" spc="-45" dirty="0">
                <a:latin typeface="Trebuchet MS"/>
                <a:cs typeface="Trebuchet MS"/>
              </a:rPr>
              <a:t>3</a:t>
            </a:r>
            <a:endParaRPr sz="1700">
              <a:latin typeface="Trebuchet MS"/>
              <a:cs typeface="Trebuchet MS"/>
            </a:endParaRP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6AD1057C-0638-37AE-1957-0E2749559F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803"/>
    </mc:Choice>
    <mc:Fallback>
      <p:transition spd="slow" advTm="468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10515"/>
            <a:ext cx="18288000" cy="8357870"/>
            <a:chOff x="0" y="310515"/>
            <a:chExt cx="18288000" cy="8357870"/>
          </a:xfrm>
        </p:grpSpPr>
        <p:sp>
          <p:nvSpPr>
            <p:cNvPr id="3" name="object 3"/>
            <p:cNvSpPr/>
            <p:nvPr/>
          </p:nvSpPr>
          <p:spPr>
            <a:xfrm>
              <a:off x="1364843" y="2753295"/>
              <a:ext cx="16923385" cy="5915025"/>
            </a:xfrm>
            <a:custGeom>
              <a:avLst/>
              <a:gdLst/>
              <a:ahLst/>
              <a:cxnLst/>
              <a:rect l="l" t="t" r="r" b="b"/>
              <a:pathLst>
                <a:path w="16923385" h="5915025">
                  <a:moveTo>
                    <a:pt x="16923144" y="0"/>
                  </a:moveTo>
                  <a:lnTo>
                    <a:pt x="13928598" y="0"/>
                  </a:lnTo>
                  <a:lnTo>
                    <a:pt x="12994056" y="1618691"/>
                  </a:lnTo>
                  <a:lnTo>
                    <a:pt x="771525" y="1618691"/>
                  </a:lnTo>
                  <a:lnTo>
                    <a:pt x="0" y="2390216"/>
                  </a:lnTo>
                  <a:lnTo>
                    <a:pt x="771512" y="3161741"/>
                  </a:lnTo>
                  <a:lnTo>
                    <a:pt x="12339003" y="3161741"/>
                  </a:lnTo>
                  <a:lnTo>
                    <a:pt x="13928598" y="5915025"/>
                  </a:lnTo>
                  <a:lnTo>
                    <a:pt x="16923144" y="5915025"/>
                  </a:lnTo>
                  <a:lnTo>
                    <a:pt x="16923144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310527"/>
              <a:ext cx="16737965" cy="3497579"/>
            </a:xfrm>
            <a:custGeom>
              <a:avLst/>
              <a:gdLst/>
              <a:ahLst/>
              <a:cxnLst/>
              <a:rect l="l" t="t" r="r" b="b"/>
              <a:pathLst>
                <a:path w="16737965" h="3497579">
                  <a:moveTo>
                    <a:pt x="12291530" y="2725902"/>
                  </a:moveTo>
                  <a:lnTo>
                    <a:pt x="11520005" y="1954377"/>
                  </a:lnTo>
                  <a:lnTo>
                    <a:pt x="0" y="1954377"/>
                  </a:lnTo>
                  <a:lnTo>
                    <a:pt x="0" y="3497427"/>
                  </a:lnTo>
                  <a:lnTo>
                    <a:pt x="11520005" y="3497427"/>
                  </a:lnTo>
                  <a:lnTo>
                    <a:pt x="12291530" y="2725902"/>
                  </a:lnTo>
                  <a:close/>
                </a:path>
                <a:path w="16737965" h="3497579">
                  <a:moveTo>
                    <a:pt x="16737851" y="1364780"/>
                  </a:moveTo>
                  <a:lnTo>
                    <a:pt x="15949791" y="0"/>
                  </a:lnTo>
                  <a:lnTo>
                    <a:pt x="14373898" y="0"/>
                  </a:lnTo>
                  <a:lnTo>
                    <a:pt x="13585939" y="1364780"/>
                  </a:lnTo>
                  <a:lnTo>
                    <a:pt x="14373898" y="2729560"/>
                  </a:lnTo>
                  <a:lnTo>
                    <a:pt x="15949905" y="2729560"/>
                  </a:lnTo>
                  <a:lnTo>
                    <a:pt x="16737851" y="1364780"/>
                  </a:lnTo>
                  <a:close/>
                </a:path>
              </a:pathLst>
            </a:custGeom>
            <a:solidFill>
              <a:srgbClr val="A3E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76122" y="672196"/>
            <a:ext cx="7610475" cy="1183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600" spc="-85" dirty="0"/>
              <a:t>L</a:t>
            </a:r>
            <a:r>
              <a:rPr sz="7600" spc="35" dirty="0"/>
              <a:t>I</a:t>
            </a:r>
            <a:r>
              <a:rPr sz="7600" spc="-470" dirty="0"/>
              <a:t>T</a:t>
            </a:r>
            <a:r>
              <a:rPr sz="7600" spc="-130" dirty="0"/>
              <a:t>E</a:t>
            </a:r>
            <a:r>
              <a:rPr sz="7600" spc="135" dirty="0"/>
              <a:t>R</a:t>
            </a:r>
            <a:r>
              <a:rPr sz="7600" spc="-135" dirty="0"/>
              <a:t>A</a:t>
            </a:r>
            <a:r>
              <a:rPr sz="7600" spc="-470" dirty="0"/>
              <a:t>T</a:t>
            </a:r>
            <a:r>
              <a:rPr sz="7600" spc="-30" dirty="0"/>
              <a:t>U</a:t>
            </a:r>
            <a:r>
              <a:rPr sz="7600" spc="135" dirty="0"/>
              <a:t>R</a:t>
            </a:r>
            <a:r>
              <a:rPr sz="7600" spc="-50" dirty="0"/>
              <a:t>E</a:t>
            </a:r>
            <a:r>
              <a:rPr sz="7600" spc="-545" dirty="0"/>
              <a:t> </a:t>
            </a:r>
            <a:r>
              <a:rPr sz="7600" spc="-375" dirty="0"/>
              <a:t>G</a:t>
            </a:r>
            <a:r>
              <a:rPr sz="7600" spc="-135" dirty="0"/>
              <a:t>A</a:t>
            </a:r>
            <a:r>
              <a:rPr sz="7600" spc="170" dirty="0"/>
              <a:t>P</a:t>
            </a:r>
            <a:r>
              <a:rPr sz="7600" spc="595" dirty="0"/>
              <a:t>S</a:t>
            </a:r>
            <a:endParaRPr sz="7600"/>
          </a:p>
        </p:txBody>
      </p:sp>
      <p:sp>
        <p:nvSpPr>
          <p:cNvPr id="6" name="object 6"/>
          <p:cNvSpPr txBox="1"/>
          <p:nvPr/>
        </p:nvSpPr>
        <p:spPr>
          <a:xfrm>
            <a:off x="68113" y="2463371"/>
            <a:ext cx="11347450" cy="10826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8600"/>
              </a:lnSpc>
              <a:spcBef>
                <a:spcPts val="90"/>
              </a:spcBef>
            </a:pPr>
            <a:r>
              <a:rPr sz="1950" b="1" spc="10" dirty="0">
                <a:solidFill>
                  <a:srgbClr val="004550"/>
                </a:solidFill>
                <a:latin typeface="Tahoma"/>
                <a:cs typeface="Tahoma"/>
              </a:rPr>
              <a:t>Cost-Effective</a:t>
            </a:r>
            <a:r>
              <a:rPr sz="1950" b="1" spc="-95" dirty="0">
                <a:solidFill>
                  <a:srgbClr val="004550"/>
                </a:solidFill>
                <a:latin typeface="Tahoma"/>
                <a:cs typeface="Tahoma"/>
              </a:rPr>
              <a:t> </a:t>
            </a:r>
            <a:r>
              <a:rPr sz="1950" b="1" dirty="0">
                <a:solidFill>
                  <a:srgbClr val="004550"/>
                </a:solidFill>
                <a:latin typeface="Tahoma"/>
                <a:cs typeface="Tahoma"/>
              </a:rPr>
              <a:t>Cellulose-Based</a:t>
            </a:r>
            <a:r>
              <a:rPr sz="1950" b="1" spc="-95" dirty="0">
                <a:solidFill>
                  <a:srgbClr val="004550"/>
                </a:solidFill>
                <a:latin typeface="Tahoma"/>
                <a:cs typeface="Tahoma"/>
              </a:rPr>
              <a:t> </a:t>
            </a:r>
            <a:r>
              <a:rPr sz="1950" b="1" spc="-20" dirty="0">
                <a:solidFill>
                  <a:srgbClr val="004550"/>
                </a:solidFill>
                <a:latin typeface="Tahoma"/>
                <a:cs typeface="Tahoma"/>
              </a:rPr>
              <a:t>Electrodes</a:t>
            </a:r>
            <a:r>
              <a:rPr sz="1950" spc="-20" dirty="0">
                <a:solidFill>
                  <a:srgbClr val="004550"/>
                </a:solidFill>
                <a:latin typeface="Verdana"/>
                <a:cs typeface="Verdana"/>
              </a:rPr>
              <a:t>:</a:t>
            </a:r>
            <a:r>
              <a:rPr sz="1950" spc="-190" dirty="0">
                <a:solidFill>
                  <a:srgbClr val="004550"/>
                </a:solidFill>
                <a:latin typeface="Verdana"/>
                <a:cs typeface="Verdana"/>
              </a:rPr>
              <a:t> </a:t>
            </a:r>
            <a:r>
              <a:rPr sz="1950" spc="-20" dirty="0">
                <a:solidFill>
                  <a:srgbClr val="004550"/>
                </a:solidFill>
                <a:latin typeface="Verdana"/>
                <a:cs typeface="Verdana"/>
              </a:rPr>
              <a:t>While</a:t>
            </a:r>
            <a:r>
              <a:rPr sz="1950" spc="-195" dirty="0">
                <a:solidFill>
                  <a:srgbClr val="004550"/>
                </a:solidFill>
                <a:latin typeface="Verdana"/>
                <a:cs typeface="Verdana"/>
              </a:rPr>
              <a:t> </a:t>
            </a:r>
            <a:r>
              <a:rPr sz="1950" spc="10" dirty="0">
                <a:solidFill>
                  <a:srgbClr val="004550"/>
                </a:solidFill>
                <a:latin typeface="Verdana"/>
                <a:cs typeface="Verdana"/>
              </a:rPr>
              <a:t>prior</a:t>
            </a:r>
            <a:r>
              <a:rPr sz="1950" spc="-195" dirty="0">
                <a:solidFill>
                  <a:srgbClr val="004550"/>
                </a:solidFill>
                <a:latin typeface="Verdana"/>
                <a:cs typeface="Verdana"/>
              </a:rPr>
              <a:t> </a:t>
            </a:r>
            <a:r>
              <a:rPr sz="1950" spc="-50" dirty="0">
                <a:solidFill>
                  <a:srgbClr val="004550"/>
                </a:solidFill>
                <a:latin typeface="Verdana"/>
                <a:cs typeface="Verdana"/>
              </a:rPr>
              <a:t>work</a:t>
            </a:r>
            <a:r>
              <a:rPr sz="1950" spc="-190" dirty="0">
                <a:solidFill>
                  <a:srgbClr val="004550"/>
                </a:solidFill>
                <a:latin typeface="Verdana"/>
                <a:cs typeface="Verdana"/>
              </a:rPr>
              <a:t> </a:t>
            </a:r>
            <a:r>
              <a:rPr sz="1950" spc="-40" dirty="0">
                <a:solidFill>
                  <a:srgbClr val="004550"/>
                </a:solidFill>
                <a:latin typeface="Verdana"/>
                <a:cs typeface="Verdana"/>
              </a:rPr>
              <a:t>has</a:t>
            </a:r>
            <a:r>
              <a:rPr sz="1950" spc="-195" dirty="0">
                <a:solidFill>
                  <a:srgbClr val="004550"/>
                </a:solidFill>
                <a:latin typeface="Verdana"/>
                <a:cs typeface="Verdana"/>
              </a:rPr>
              <a:t> </a:t>
            </a:r>
            <a:r>
              <a:rPr sz="1950" spc="10" dirty="0">
                <a:solidFill>
                  <a:srgbClr val="004550"/>
                </a:solidFill>
                <a:latin typeface="Verdana"/>
                <a:cs typeface="Verdana"/>
              </a:rPr>
              <a:t>concentrated</a:t>
            </a:r>
            <a:r>
              <a:rPr sz="1950" spc="-195" dirty="0">
                <a:solidFill>
                  <a:srgbClr val="004550"/>
                </a:solidFill>
                <a:latin typeface="Verdana"/>
                <a:cs typeface="Verdana"/>
              </a:rPr>
              <a:t> </a:t>
            </a:r>
            <a:r>
              <a:rPr sz="1950" spc="15" dirty="0">
                <a:solidFill>
                  <a:srgbClr val="004550"/>
                </a:solidFill>
                <a:latin typeface="Verdana"/>
                <a:cs typeface="Verdana"/>
              </a:rPr>
              <a:t>on</a:t>
            </a:r>
            <a:r>
              <a:rPr sz="1950" spc="-195" dirty="0">
                <a:solidFill>
                  <a:srgbClr val="004550"/>
                </a:solidFill>
                <a:latin typeface="Verdana"/>
                <a:cs typeface="Verdana"/>
              </a:rPr>
              <a:t> </a:t>
            </a:r>
            <a:r>
              <a:rPr sz="1950" spc="-25" dirty="0">
                <a:solidFill>
                  <a:srgbClr val="004550"/>
                </a:solidFill>
                <a:latin typeface="Verdana"/>
                <a:cs typeface="Verdana"/>
              </a:rPr>
              <a:t>enhancing </a:t>
            </a:r>
            <a:r>
              <a:rPr sz="1950" spc="-20" dirty="0">
                <a:solidFill>
                  <a:srgbClr val="004550"/>
                </a:solidFill>
                <a:latin typeface="Verdana"/>
                <a:cs typeface="Verdana"/>
              </a:rPr>
              <a:t> </a:t>
            </a:r>
            <a:r>
              <a:rPr sz="1950" spc="15" dirty="0">
                <a:solidFill>
                  <a:srgbClr val="004550"/>
                </a:solidFill>
                <a:latin typeface="Verdana"/>
                <a:cs typeface="Verdana"/>
              </a:rPr>
              <a:t>electrode</a:t>
            </a:r>
            <a:r>
              <a:rPr sz="1950" spc="-195" dirty="0">
                <a:solidFill>
                  <a:srgbClr val="004550"/>
                </a:solidFill>
                <a:latin typeface="Verdana"/>
                <a:cs typeface="Verdana"/>
              </a:rPr>
              <a:t> </a:t>
            </a:r>
            <a:r>
              <a:rPr sz="1950" spc="-20" dirty="0">
                <a:solidFill>
                  <a:srgbClr val="004550"/>
                </a:solidFill>
                <a:latin typeface="Verdana"/>
                <a:cs typeface="Verdana"/>
              </a:rPr>
              <a:t>performance,</a:t>
            </a:r>
            <a:r>
              <a:rPr sz="1950" spc="-185" dirty="0">
                <a:solidFill>
                  <a:srgbClr val="004550"/>
                </a:solidFill>
                <a:latin typeface="Verdana"/>
                <a:cs typeface="Verdana"/>
              </a:rPr>
              <a:t> </a:t>
            </a:r>
            <a:r>
              <a:rPr sz="1950" spc="-10" dirty="0">
                <a:solidFill>
                  <a:srgbClr val="004550"/>
                </a:solidFill>
                <a:latin typeface="Verdana"/>
                <a:cs typeface="Verdana"/>
              </a:rPr>
              <a:t>there</a:t>
            </a:r>
            <a:r>
              <a:rPr sz="1950" spc="-195" dirty="0">
                <a:solidFill>
                  <a:srgbClr val="004550"/>
                </a:solidFill>
                <a:latin typeface="Verdana"/>
                <a:cs typeface="Verdana"/>
              </a:rPr>
              <a:t> </a:t>
            </a:r>
            <a:r>
              <a:rPr sz="1950" spc="-40" dirty="0">
                <a:solidFill>
                  <a:srgbClr val="004550"/>
                </a:solidFill>
                <a:latin typeface="Verdana"/>
                <a:cs typeface="Verdana"/>
              </a:rPr>
              <a:t>exists</a:t>
            </a:r>
            <a:r>
              <a:rPr sz="1950" spc="-190" dirty="0">
                <a:solidFill>
                  <a:srgbClr val="004550"/>
                </a:solidFill>
                <a:latin typeface="Verdana"/>
                <a:cs typeface="Verdana"/>
              </a:rPr>
              <a:t> </a:t>
            </a:r>
            <a:r>
              <a:rPr sz="1950" spc="-70" dirty="0">
                <a:solidFill>
                  <a:srgbClr val="004550"/>
                </a:solidFill>
                <a:latin typeface="Verdana"/>
                <a:cs typeface="Verdana"/>
              </a:rPr>
              <a:t>a</a:t>
            </a:r>
            <a:r>
              <a:rPr sz="1950" spc="-195" dirty="0">
                <a:solidFill>
                  <a:srgbClr val="004550"/>
                </a:solidFill>
                <a:latin typeface="Verdana"/>
                <a:cs typeface="Verdana"/>
              </a:rPr>
              <a:t> </a:t>
            </a:r>
            <a:r>
              <a:rPr sz="1950" spc="-5" dirty="0">
                <a:solidFill>
                  <a:srgbClr val="004550"/>
                </a:solidFill>
                <a:latin typeface="Verdana"/>
                <a:cs typeface="Verdana"/>
              </a:rPr>
              <a:t>need</a:t>
            </a:r>
            <a:r>
              <a:rPr sz="1950" spc="-190" dirty="0">
                <a:solidFill>
                  <a:srgbClr val="004550"/>
                </a:solidFill>
                <a:latin typeface="Verdana"/>
                <a:cs typeface="Verdana"/>
              </a:rPr>
              <a:t> </a:t>
            </a:r>
            <a:r>
              <a:rPr sz="1950" spc="30" dirty="0">
                <a:solidFill>
                  <a:srgbClr val="004550"/>
                </a:solidFill>
                <a:latin typeface="Verdana"/>
                <a:cs typeface="Verdana"/>
              </a:rPr>
              <a:t>for</a:t>
            </a:r>
            <a:r>
              <a:rPr sz="1950" spc="-195" dirty="0">
                <a:solidFill>
                  <a:srgbClr val="004550"/>
                </a:solidFill>
                <a:latin typeface="Verdana"/>
                <a:cs typeface="Verdana"/>
              </a:rPr>
              <a:t> </a:t>
            </a:r>
            <a:r>
              <a:rPr sz="1950" spc="5" dirty="0">
                <a:solidFill>
                  <a:srgbClr val="004550"/>
                </a:solidFill>
                <a:latin typeface="Verdana"/>
                <a:cs typeface="Verdana"/>
              </a:rPr>
              <a:t>economically</a:t>
            </a:r>
            <a:r>
              <a:rPr sz="1950" spc="-190" dirty="0">
                <a:solidFill>
                  <a:srgbClr val="004550"/>
                </a:solidFill>
                <a:latin typeface="Verdana"/>
                <a:cs typeface="Verdana"/>
              </a:rPr>
              <a:t> </a:t>
            </a:r>
            <a:r>
              <a:rPr sz="1950" spc="-10" dirty="0">
                <a:solidFill>
                  <a:srgbClr val="004550"/>
                </a:solidFill>
                <a:latin typeface="Verdana"/>
                <a:cs typeface="Verdana"/>
              </a:rPr>
              <a:t>viable</a:t>
            </a:r>
            <a:r>
              <a:rPr sz="1950" spc="-195" dirty="0">
                <a:solidFill>
                  <a:srgbClr val="004550"/>
                </a:solidFill>
                <a:latin typeface="Verdana"/>
                <a:cs typeface="Verdana"/>
              </a:rPr>
              <a:t> </a:t>
            </a:r>
            <a:r>
              <a:rPr sz="1950" spc="-5" dirty="0">
                <a:solidFill>
                  <a:srgbClr val="004550"/>
                </a:solidFill>
                <a:latin typeface="Verdana"/>
                <a:cs typeface="Verdana"/>
              </a:rPr>
              <a:t>cellulose-based</a:t>
            </a:r>
            <a:r>
              <a:rPr sz="1950" spc="-190" dirty="0">
                <a:solidFill>
                  <a:srgbClr val="004550"/>
                </a:solidFill>
                <a:latin typeface="Verdana"/>
                <a:cs typeface="Verdana"/>
              </a:rPr>
              <a:t> </a:t>
            </a:r>
            <a:r>
              <a:rPr sz="1950" spc="15" dirty="0">
                <a:solidFill>
                  <a:srgbClr val="004550"/>
                </a:solidFill>
                <a:latin typeface="Verdana"/>
                <a:cs typeface="Verdana"/>
              </a:rPr>
              <a:t>electrode </a:t>
            </a:r>
            <a:r>
              <a:rPr sz="1950" spc="-670" dirty="0">
                <a:solidFill>
                  <a:srgbClr val="004550"/>
                </a:solidFill>
                <a:latin typeface="Verdana"/>
                <a:cs typeface="Verdana"/>
              </a:rPr>
              <a:t> </a:t>
            </a:r>
            <a:r>
              <a:rPr sz="1950" spc="-30" dirty="0">
                <a:solidFill>
                  <a:srgbClr val="004550"/>
                </a:solidFill>
                <a:latin typeface="Verdana"/>
                <a:cs typeface="Verdana"/>
              </a:rPr>
              <a:t>materials</a:t>
            </a:r>
            <a:r>
              <a:rPr sz="1950" spc="-204" dirty="0">
                <a:solidFill>
                  <a:srgbClr val="004550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004550"/>
                </a:solidFill>
                <a:latin typeface="Verdana"/>
                <a:cs typeface="Verdana"/>
              </a:rPr>
              <a:t>that</a:t>
            </a:r>
            <a:r>
              <a:rPr sz="1950" spc="-204" dirty="0">
                <a:solidFill>
                  <a:srgbClr val="004550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004550"/>
                </a:solidFill>
                <a:latin typeface="Verdana"/>
                <a:cs typeface="Verdana"/>
              </a:rPr>
              <a:t>can</a:t>
            </a:r>
            <a:r>
              <a:rPr sz="1950" spc="-204" dirty="0">
                <a:solidFill>
                  <a:srgbClr val="004550"/>
                </a:solidFill>
                <a:latin typeface="Verdana"/>
                <a:cs typeface="Verdana"/>
              </a:rPr>
              <a:t> </a:t>
            </a:r>
            <a:r>
              <a:rPr sz="1950" spc="-20" dirty="0">
                <a:solidFill>
                  <a:srgbClr val="004550"/>
                </a:solidFill>
                <a:latin typeface="Verdana"/>
                <a:cs typeface="Verdana"/>
              </a:rPr>
              <a:t>rival</a:t>
            </a:r>
            <a:r>
              <a:rPr sz="1950" spc="-200" dirty="0">
                <a:solidFill>
                  <a:srgbClr val="004550"/>
                </a:solidFill>
                <a:latin typeface="Verdana"/>
                <a:cs typeface="Verdana"/>
              </a:rPr>
              <a:t> </a:t>
            </a:r>
            <a:r>
              <a:rPr sz="1950" spc="5" dirty="0">
                <a:solidFill>
                  <a:srgbClr val="004550"/>
                </a:solidFill>
                <a:latin typeface="Verdana"/>
                <a:cs typeface="Verdana"/>
              </a:rPr>
              <a:t>conventional</a:t>
            </a:r>
            <a:r>
              <a:rPr sz="1950" spc="-200" dirty="0">
                <a:solidFill>
                  <a:srgbClr val="004550"/>
                </a:solidFill>
                <a:latin typeface="Verdana"/>
                <a:cs typeface="Verdana"/>
              </a:rPr>
              <a:t> </a:t>
            </a:r>
            <a:r>
              <a:rPr sz="1950" spc="-10" dirty="0">
                <a:solidFill>
                  <a:srgbClr val="004550"/>
                </a:solidFill>
                <a:latin typeface="Verdana"/>
                <a:cs typeface="Verdana"/>
              </a:rPr>
              <a:t>petroleum-derived</a:t>
            </a:r>
            <a:r>
              <a:rPr sz="1950" spc="-204" dirty="0">
                <a:solidFill>
                  <a:srgbClr val="004550"/>
                </a:solidFill>
                <a:latin typeface="Verdana"/>
                <a:cs typeface="Verdana"/>
              </a:rPr>
              <a:t> </a:t>
            </a:r>
            <a:r>
              <a:rPr sz="1950" spc="-30" dirty="0">
                <a:solidFill>
                  <a:srgbClr val="004550"/>
                </a:solidFill>
                <a:latin typeface="Verdana"/>
                <a:cs typeface="Verdana"/>
              </a:rPr>
              <a:t>alternatives.</a:t>
            </a:r>
            <a:endParaRPr sz="195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8020050"/>
            <a:ext cx="12291695" cy="1543050"/>
          </a:xfrm>
          <a:custGeom>
            <a:avLst/>
            <a:gdLst/>
            <a:ahLst/>
            <a:cxnLst/>
            <a:rect l="l" t="t" r="r" b="b"/>
            <a:pathLst>
              <a:path w="12291695" h="1543050">
                <a:moveTo>
                  <a:pt x="11520013" y="1543049"/>
                </a:moveTo>
                <a:lnTo>
                  <a:pt x="0" y="1543049"/>
                </a:lnTo>
                <a:lnTo>
                  <a:pt x="0" y="0"/>
                </a:lnTo>
                <a:lnTo>
                  <a:pt x="11520012" y="0"/>
                </a:lnTo>
                <a:lnTo>
                  <a:pt x="12291537" y="771524"/>
                </a:lnTo>
                <a:lnTo>
                  <a:pt x="11520013" y="1543049"/>
                </a:lnTo>
                <a:close/>
              </a:path>
            </a:pathLst>
          </a:custGeom>
          <a:solidFill>
            <a:srgbClr val="A3E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65025" y="8214861"/>
            <a:ext cx="10753725" cy="10826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18600"/>
              </a:lnSpc>
              <a:spcBef>
                <a:spcPts val="90"/>
              </a:spcBef>
            </a:pPr>
            <a:r>
              <a:rPr sz="1950" b="1" spc="-45" dirty="0">
                <a:solidFill>
                  <a:srgbClr val="004550"/>
                </a:solidFill>
                <a:latin typeface="Tahoma"/>
                <a:cs typeface="Tahoma"/>
              </a:rPr>
              <a:t>Integration</a:t>
            </a:r>
            <a:r>
              <a:rPr sz="1950" b="1" spc="-105" dirty="0">
                <a:solidFill>
                  <a:srgbClr val="004550"/>
                </a:solidFill>
                <a:latin typeface="Tahoma"/>
                <a:cs typeface="Tahoma"/>
              </a:rPr>
              <a:t> </a:t>
            </a:r>
            <a:r>
              <a:rPr sz="1950" b="1" spc="25" dirty="0">
                <a:solidFill>
                  <a:srgbClr val="004550"/>
                </a:solidFill>
                <a:latin typeface="Tahoma"/>
                <a:cs typeface="Tahoma"/>
              </a:rPr>
              <a:t>of</a:t>
            </a:r>
            <a:r>
              <a:rPr sz="1950" b="1" spc="-100" dirty="0">
                <a:solidFill>
                  <a:srgbClr val="004550"/>
                </a:solidFill>
                <a:latin typeface="Tahoma"/>
                <a:cs typeface="Tahoma"/>
              </a:rPr>
              <a:t> </a:t>
            </a:r>
            <a:r>
              <a:rPr sz="1950" b="1" spc="10" dirty="0">
                <a:solidFill>
                  <a:srgbClr val="004550"/>
                </a:solidFill>
                <a:latin typeface="Tahoma"/>
                <a:cs typeface="Tahoma"/>
              </a:rPr>
              <a:t>Cellulose</a:t>
            </a:r>
            <a:r>
              <a:rPr sz="1950" b="1" spc="-100" dirty="0">
                <a:solidFill>
                  <a:srgbClr val="004550"/>
                </a:solidFill>
                <a:latin typeface="Tahoma"/>
                <a:cs typeface="Tahoma"/>
              </a:rPr>
              <a:t> </a:t>
            </a:r>
            <a:r>
              <a:rPr sz="1950" b="1" dirty="0">
                <a:solidFill>
                  <a:srgbClr val="004550"/>
                </a:solidFill>
                <a:latin typeface="Tahoma"/>
                <a:cs typeface="Tahoma"/>
              </a:rPr>
              <a:t>and</a:t>
            </a:r>
            <a:r>
              <a:rPr sz="1950" b="1" spc="-100" dirty="0">
                <a:solidFill>
                  <a:srgbClr val="004550"/>
                </a:solidFill>
                <a:latin typeface="Tahoma"/>
                <a:cs typeface="Tahoma"/>
              </a:rPr>
              <a:t> </a:t>
            </a:r>
            <a:r>
              <a:rPr sz="1950" b="1" spc="15" dirty="0">
                <a:solidFill>
                  <a:srgbClr val="004550"/>
                </a:solidFill>
                <a:latin typeface="Tahoma"/>
                <a:cs typeface="Tahoma"/>
              </a:rPr>
              <a:t>Carbon</a:t>
            </a:r>
            <a:r>
              <a:rPr sz="1950" b="1" spc="-100" dirty="0">
                <a:solidFill>
                  <a:srgbClr val="004550"/>
                </a:solidFill>
                <a:latin typeface="Tahoma"/>
                <a:cs typeface="Tahoma"/>
              </a:rPr>
              <a:t> </a:t>
            </a:r>
            <a:r>
              <a:rPr sz="1950" b="1" spc="-25" dirty="0">
                <a:solidFill>
                  <a:srgbClr val="004550"/>
                </a:solidFill>
                <a:latin typeface="Tahoma"/>
                <a:cs typeface="Tahoma"/>
              </a:rPr>
              <a:t>Fibers:</a:t>
            </a:r>
            <a:r>
              <a:rPr sz="1950" b="1" spc="-100" dirty="0">
                <a:solidFill>
                  <a:srgbClr val="004550"/>
                </a:solidFill>
                <a:latin typeface="Tahoma"/>
                <a:cs typeface="Tahoma"/>
              </a:rPr>
              <a:t> </a:t>
            </a:r>
            <a:r>
              <a:rPr sz="1950" spc="-30" dirty="0">
                <a:solidFill>
                  <a:srgbClr val="004550"/>
                </a:solidFill>
                <a:latin typeface="Verdana"/>
                <a:cs typeface="Verdana"/>
              </a:rPr>
              <a:t>The</a:t>
            </a:r>
            <a:r>
              <a:rPr sz="1950" spc="-200" dirty="0">
                <a:solidFill>
                  <a:srgbClr val="004550"/>
                </a:solidFill>
                <a:latin typeface="Verdana"/>
                <a:cs typeface="Verdana"/>
              </a:rPr>
              <a:t> </a:t>
            </a:r>
            <a:r>
              <a:rPr sz="1950" spc="-15" dirty="0">
                <a:solidFill>
                  <a:srgbClr val="004550"/>
                </a:solidFill>
                <a:latin typeface="Verdana"/>
                <a:cs typeface="Verdana"/>
              </a:rPr>
              <a:t>integration</a:t>
            </a:r>
            <a:r>
              <a:rPr sz="1950" spc="-200" dirty="0">
                <a:solidFill>
                  <a:srgbClr val="004550"/>
                </a:solidFill>
                <a:latin typeface="Verdana"/>
                <a:cs typeface="Verdana"/>
              </a:rPr>
              <a:t> </a:t>
            </a:r>
            <a:r>
              <a:rPr sz="1950" spc="55" dirty="0">
                <a:solidFill>
                  <a:srgbClr val="004550"/>
                </a:solidFill>
                <a:latin typeface="Verdana"/>
                <a:cs typeface="Verdana"/>
              </a:rPr>
              <a:t>of</a:t>
            </a:r>
            <a:r>
              <a:rPr sz="1950" spc="-195" dirty="0">
                <a:solidFill>
                  <a:srgbClr val="004550"/>
                </a:solidFill>
                <a:latin typeface="Verdana"/>
                <a:cs typeface="Verdana"/>
              </a:rPr>
              <a:t> </a:t>
            </a:r>
            <a:r>
              <a:rPr sz="1950" spc="15" dirty="0">
                <a:solidFill>
                  <a:srgbClr val="004550"/>
                </a:solidFill>
                <a:latin typeface="Verdana"/>
                <a:cs typeface="Verdana"/>
              </a:rPr>
              <a:t>fibrillated</a:t>
            </a:r>
            <a:r>
              <a:rPr sz="1950" spc="-200" dirty="0">
                <a:solidFill>
                  <a:srgbClr val="004550"/>
                </a:solidFill>
                <a:latin typeface="Verdana"/>
                <a:cs typeface="Verdana"/>
              </a:rPr>
              <a:t> </a:t>
            </a:r>
            <a:r>
              <a:rPr sz="1950" spc="30" dirty="0">
                <a:solidFill>
                  <a:srgbClr val="004550"/>
                </a:solidFill>
                <a:latin typeface="Verdana"/>
                <a:cs typeface="Verdana"/>
              </a:rPr>
              <a:t>pulp</a:t>
            </a:r>
            <a:r>
              <a:rPr sz="1950" spc="-200" dirty="0">
                <a:solidFill>
                  <a:srgbClr val="004550"/>
                </a:solidFill>
                <a:latin typeface="Verdana"/>
                <a:cs typeface="Verdana"/>
              </a:rPr>
              <a:t> </a:t>
            </a:r>
            <a:r>
              <a:rPr sz="1950" spc="5" dirty="0">
                <a:solidFill>
                  <a:srgbClr val="004550"/>
                </a:solidFill>
                <a:latin typeface="Verdana"/>
                <a:cs typeface="Verdana"/>
              </a:rPr>
              <a:t>fibers</a:t>
            </a:r>
            <a:r>
              <a:rPr sz="1950" spc="-204" dirty="0">
                <a:solidFill>
                  <a:srgbClr val="004550"/>
                </a:solidFill>
                <a:latin typeface="Verdana"/>
                <a:cs typeface="Verdana"/>
              </a:rPr>
              <a:t> </a:t>
            </a:r>
            <a:r>
              <a:rPr sz="1950" spc="-10" dirty="0">
                <a:solidFill>
                  <a:srgbClr val="004550"/>
                </a:solidFill>
                <a:latin typeface="Verdana"/>
                <a:cs typeface="Verdana"/>
              </a:rPr>
              <a:t>and </a:t>
            </a:r>
            <a:r>
              <a:rPr sz="1950" spc="-5" dirty="0">
                <a:solidFill>
                  <a:srgbClr val="004550"/>
                </a:solidFill>
                <a:latin typeface="Verdana"/>
                <a:cs typeface="Verdana"/>
              </a:rPr>
              <a:t> </a:t>
            </a:r>
            <a:r>
              <a:rPr sz="1950" spc="10" dirty="0">
                <a:solidFill>
                  <a:srgbClr val="004550"/>
                </a:solidFill>
                <a:latin typeface="Verdana"/>
                <a:cs typeface="Verdana"/>
              </a:rPr>
              <a:t>carbon</a:t>
            </a:r>
            <a:r>
              <a:rPr sz="1950" spc="-200" dirty="0">
                <a:solidFill>
                  <a:srgbClr val="004550"/>
                </a:solidFill>
                <a:latin typeface="Verdana"/>
                <a:cs typeface="Verdana"/>
              </a:rPr>
              <a:t> </a:t>
            </a:r>
            <a:r>
              <a:rPr sz="1950" spc="5" dirty="0">
                <a:solidFill>
                  <a:srgbClr val="004550"/>
                </a:solidFill>
                <a:latin typeface="Verdana"/>
                <a:cs typeface="Verdana"/>
              </a:rPr>
              <a:t>fibers</a:t>
            </a:r>
            <a:r>
              <a:rPr sz="1950" spc="-195" dirty="0">
                <a:solidFill>
                  <a:srgbClr val="004550"/>
                </a:solidFill>
                <a:latin typeface="Verdana"/>
                <a:cs typeface="Verdana"/>
              </a:rPr>
              <a:t> </a:t>
            </a:r>
            <a:r>
              <a:rPr sz="1950" spc="15" dirty="0">
                <a:solidFill>
                  <a:srgbClr val="004550"/>
                </a:solidFill>
                <a:latin typeface="Verdana"/>
                <a:cs typeface="Verdana"/>
              </a:rPr>
              <a:t>into</a:t>
            </a:r>
            <a:r>
              <a:rPr sz="1950" spc="-200" dirty="0">
                <a:solidFill>
                  <a:srgbClr val="004550"/>
                </a:solidFill>
                <a:latin typeface="Verdana"/>
                <a:cs typeface="Verdana"/>
              </a:rPr>
              <a:t> </a:t>
            </a:r>
            <a:r>
              <a:rPr sz="1950" spc="-70" dirty="0">
                <a:solidFill>
                  <a:srgbClr val="004550"/>
                </a:solidFill>
                <a:latin typeface="Verdana"/>
                <a:cs typeface="Verdana"/>
              </a:rPr>
              <a:t>a</a:t>
            </a:r>
            <a:r>
              <a:rPr sz="1950" spc="-195" dirty="0">
                <a:solidFill>
                  <a:srgbClr val="004550"/>
                </a:solidFill>
                <a:latin typeface="Verdana"/>
                <a:cs typeface="Verdana"/>
              </a:rPr>
              <a:t> </a:t>
            </a:r>
            <a:r>
              <a:rPr sz="1950" spc="-5" dirty="0">
                <a:solidFill>
                  <a:srgbClr val="004550"/>
                </a:solidFill>
                <a:latin typeface="Verdana"/>
                <a:cs typeface="Verdana"/>
              </a:rPr>
              <a:t>cohesive</a:t>
            </a:r>
            <a:r>
              <a:rPr sz="1950" spc="-200" dirty="0">
                <a:solidFill>
                  <a:srgbClr val="004550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004550"/>
                </a:solidFill>
                <a:latin typeface="Verdana"/>
                <a:cs typeface="Verdana"/>
              </a:rPr>
              <a:t>structure</a:t>
            </a:r>
            <a:r>
              <a:rPr sz="1950" spc="-195" dirty="0">
                <a:solidFill>
                  <a:srgbClr val="004550"/>
                </a:solidFill>
                <a:latin typeface="Verdana"/>
                <a:cs typeface="Verdana"/>
              </a:rPr>
              <a:t> </a:t>
            </a:r>
            <a:r>
              <a:rPr sz="1950" spc="-10" dirty="0">
                <a:solidFill>
                  <a:srgbClr val="004550"/>
                </a:solidFill>
                <a:latin typeface="Verdana"/>
                <a:cs typeface="Verdana"/>
              </a:rPr>
              <a:t>with</a:t>
            </a:r>
            <a:r>
              <a:rPr sz="1950" spc="-200" dirty="0">
                <a:solidFill>
                  <a:srgbClr val="004550"/>
                </a:solidFill>
                <a:latin typeface="Verdana"/>
                <a:cs typeface="Verdana"/>
              </a:rPr>
              <a:t> </a:t>
            </a:r>
            <a:r>
              <a:rPr sz="1950" spc="-5" dirty="0">
                <a:solidFill>
                  <a:srgbClr val="004550"/>
                </a:solidFill>
                <a:latin typeface="Verdana"/>
                <a:cs typeface="Verdana"/>
              </a:rPr>
              <a:t>enhanced</a:t>
            </a:r>
            <a:r>
              <a:rPr sz="1950" spc="-195" dirty="0">
                <a:solidFill>
                  <a:srgbClr val="004550"/>
                </a:solidFill>
                <a:latin typeface="Verdana"/>
                <a:cs typeface="Verdana"/>
              </a:rPr>
              <a:t> </a:t>
            </a:r>
            <a:r>
              <a:rPr sz="1950" spc="5" dirty="0">
                <a:solidFill>
                  <a:srgbClr val="004550"/>
                </a:solidFill>
                <a:latin typeface="Verdana"/>
                <a:cs typeface="Verdana"/>
              </a:rPr>
              <a:t>properties</a:t>
            </a:r>
            <a:r>
              <a:rPr sz="1950" spc="-200" dirty="0">
                <a:solidFill>
                  <a:srgbClr val="004550"/>
                </a:solidFill>
                <a:latin typeface="Verdana"/>
                <a:cs typeface="Verdana"/>
              </a:rPr>
              <a:t> </a:t>
            </a:r>
            <a:r>
              <a:rPr sz="1950" spc="-10" dirty="0">
                <a:solidFill>
                  <a:srgbClr val="004550"/>
                </a:solidFill>
                <a:latin typeface="Verdana"/>
                <a:cs typeface="Verdana"/>
              </a:rPr>
              <a:t>represents</a:t>
            </a:r>
            <a:r>
              <a:rPr sz="1950" spc="-195" dirty="0">
                <a:solidFill>
                  <a:srgbClr val="004550"/>
                </a:solidFill>
                <a:latin typeface="Verdana"/>
                <a:cs typeface="Verdana"/>
              </a:rPr>
              <a:t> </a:t>
            </a:r>
            <a:r>
              <a:rPr sz="1950" spc="-70" dirty="0">
                <a:solidFill>
                  <a:srgbClr val="004550"/>
                </a:solidFill>
                <a:latin typeface="Verdana"/>
                <a:cs typeface="Verdana"/>
              </a:rPr>
              <a:t>a</a:t>
            </a:r>
            <a:r>
              <a:rPr sz="1950" spc="-200" dirty="0">
                <a:solidFill>
                  <a:srgbClr val="004550"/>
                </a:solidFill>
                <a:latin typeface="Verdana"/>
                <a:cs typeface="Verdana"/>
              </a:rPr>
              <a:t> </a:t>
            </a:r>
            <a:r>
              <a:rPr sz="1950" spc="-25" dirty="0">
                <a:solidFill>
                  <a:srgbClr val="004550"/>
                </a:solidFill>
                <a:latin typeface="Verdana"/>
                <a:cs typeface="Verdana"/>
              </a:rPr>
              <a:t>promising </a:t>
            </a:r>
            <a:r>
              <a:rPr sz="1950" spc="-670" dirty="0">
                <a:solidFill>
                  <a:srgbClr val="004550"/>
                </a:solidFill>
                <a:latin typeface="Verdana"/>
                <a:cs typeface="Verdana"/>
              </a:rPr>
              <a:t> </a:t>
            </a:r>
            <a:r>
              <a:rPr sz="1950" spc="-35" dirty="0">
                <a:solidFill>
                  <a:srgbClr val="004550"/>
                </a:solidFill>
                <a:latin typeface="Verdana"/>
                <a:cs typeface="Verdana"/>
              </a:rPr>
              <a:t>avenue</a:t>
            </a:r>
            <a:r>
              <a:rPr sz="1950" spc="-204" dirty="0">
                <a:solidFill>
                  <a:srgbClr val="004550"/>
                </a:solidFill>
                <a:latin typeface="Verdana"/>
                <a:cs typeface="Verdana"/>
              </a:rPr>
              <a:t> </a:t>
            </a:r>
            <a:r>
              <a:rPr sz="1950" spc="30" dirty="0">
                <a:solidFill>
                  <a:srgbClr val="004550"/>
                </a:solidFill>
                <a:latin typeface="Verdana"/>
                <a:cs typeface="Verdana"/>
              </a:rPr>
              <a:t>for</a:t>
            </a:r>
            <a:r>
              <a:rPr sz="1950" spc="-204" dirty="0">
                <a:solidFill>
                  <a:srgbClr val="004550"/>
                </a:solidFill>
                <a:latin typeface="Verdana"/>
                <a:cs typeface="Verdana"/>
              </a:rPr>
              <a:t> </a:t>
            </a:r>
            <a:r>
              <a:rPr sz="1950" spc="-25" dirty="0">
                <a:solidFill>
                  <a:srgbClr val="004550"/>
                </a:solidFill>
                <a:latin typeface="Verdana"/>
                <a:cs typeface="Verdana"/>
              </a:rPr>
              <a:t>achieving</a:t>
            </a:r>
            <a:r>
              <a:rPr sz="1950" spc="-204" dirty="0">
                <a:solidFill>
                  <a:srgbClr val="004550"/>
                </a:solidFill>
                <a:latin typeface="Verdana"/>
                <a:cs typeface="Verdana"/>
              </a:rPr>
              <a:t> </a:t>
            </a:r>
            <a:r>
              <a:rPr sz="1950" spc="-20" dirty="0">
                <a:solidFill>
                  <a:srgbClr val="004550"/>
                </a:solidFill>
                <a:latin typeface="Verdana"/>
                <a:cs typeface="Verdana"/>
              </a:rPr>
              <a:t>high-performance</a:t>
            </a:r>
            <a:r>
              <a:rPr sz="1950" spc="-204" dirty="0">
                <a:solidFill>
                  <a:srgbClr val="004550"/>
                </a:solidFill>
                <a:latin typeface="Verdana"/>
                <a:cs typeface="Verdana"/>
              </a:rPr>
              <a:t> </a:t>
            </a:r>
            <a:r>
              <a:rPr sz="1950" spc="-10" dirty="0">
                <a:solidFill>
                  <a:srgbClr val="004550"/>
                </a:solidFill>
                <a:latin typeface="Verdana"/>
                <a:cs typeface="Verdana"/>
              </a:rPr>
              <a:t>and</a:t>
            </a:r>
            <a:r>
              <a:rPr sz="1950" spc="-204" dirty="0">
                <a:solidFill>
                  <a:srgbClr val="004550"/>
                </a:solidFill>
                <a:latin typeface="Verdana"/>
                <a:cs typeface="Verdana"/>
              </a:rPr>
              <a:t> </a:t>
            </a:r>
            <a:r>
              <a:rPr sz="1950" spc="-5" dirty="0">
                <a:solidFill>
                  <a:srgbClr val="004550"/>
                </a:solidFill>
                <a:latin typeface="Verdana"/>
                <a:cs typeface="Verdana"/>
              </a:rPr>
              <a:t>flexible</a:t>
            </a:r>
            <a:r>
              <a:rPr sz="1950" spc="-200" dirty="0">
                <a:solidFill>
                  <a:srgbClr val="004550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004550"/>
                </a:solidFill>
                <a:latin typeface="Verdana"/>
                <a:cs typeface="Verdana"/>
              </a:rPr>
              <a:t>paper</a:t>
            </a:r>
            <a:r>
              <a:rPr sz="1950" spc="-204" dirty="0">
                <a:solidFill>
                  <a:srgbClr val="004550"/>
                </a:solidFill>
                <a:latin typeface="Verdana"/>
                <a:cs typeface="Verdana"/>
              </a:rPr>
              <a:t> </a:t>
            </a:r>
            <a:r>
              <a:rPr sz="1950" spc="-10" dirty="0">
                <a:solidFill>
                  <a:srgbClr val="004550"/>
                </a:solidFill>
                <a:latin typeface="Verdana"/>
                <a:cs typeface="Verdana"/>
              </a:rPr>
              <a:t>electrodes.</a:t>
            </a:r>
            <a:endParaRPr sz="195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64886" y="5915025"/>
            <a:ext cx="16923385" cy="1543050"/>
          </a:xfrm>
          <a:custGeom>
            <a:avLst/>
            <a:gdLst/>
            <a:ahLst/>
            <a:cxnLst/>
            <a:rect l="l" t="t" r="r" b="b"/>
            <a:pathLst>
              <a:path w="16923385" h="1543050">
                <a:moveTo>
                  <a:pt x="771525" y="0"/>
                </a:moveTo>
                <a:lnTo>
                  <a:pt x="16923105" y="0"/>
                </a:lnTo>
                <a:lnTo>
                  <a:pt x="16923105" y="1543049"/>
                </a:lnTo>
                <a:lnTo>
                  <a:pt x="771525" y="1543049"/>
                </a:lnTo>
                <a:lnTo>
                  <a:pt x="0" y="771525"/>
                </a:lnTo>
                <a:lnTo>
                  <a:pt x="771525" y="0"/>
                </a:lnTo>
                <a:close/>
              </a:path>
            </a:pathLst>
          </a:custGeom>
          <a:solidFill>
            <a:srgbClr val="00A1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053096" y="4492816"/>
            <a:ext cx="11715115" cy="2773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164465" algn="ctr">
              <a:lnSpc>
                <a:spcPct val="115900"/>
              </a:lnSpc>
              <a:spcBef>
                <a:spcPts val="95"/>
              </a:spcBef>
            </a:pPr>
            <a:r>
              <a:rPr sz="2250" b="1" spc="-5" dirty="0">
                <a:solidFill>
                  <a:srgbClr val="F4F4F4"/>
                </a:solidFill>
                <a:latin typeface="Tahoma"/>
                <a:cs typeface="Tahoma"/>
              </a:rPr>
              <a:t>Mechanical </a:t>
            </a:r>
            <a:r>
              <a:rPr sz="2250" b="1" spc="-25" dirty="0">
                <a:solidFill>
                  <a:srgbClr val="F4F4F4"/>
                </a:solidFill>
                <a:latin typeface="Tahoma"/>
                <a:cs typeface="Tahoma"/>
              </a:rPr>
              <a:t>Flexibility </a:t>
            </a:r>
            <a:r>
              <a:rPr sz="2250" b="1" spc="-20" dirty="0">
                <a:solidFill>
                  <a:srgbClr val="F4F4F4"/>
                </a:solidFill>
                <a:latin typeface="Tahoma"/>
                <a:cs typeface="Tahoma"/>
              </a:rPr>
              <a:t>and </a:t>
            </a:r>
            <a:r>
              <a:rPr sz="2250" b="1" spc="-10" dirty="0">
                <a:solidFill>
                  <a:srgbClr val="F4F4F4"/>
                </a:solidFill>
                <a:latin typeface="Tahoma"/>
                <a:cs typeface="Tahoma"/>
              </a:rPr>
              <a:t>Processability </a:t>
            </a:r>
            <a:r>
              <a:rPr sz="2250" b="1" spc="-65" dirty="0">
                <a:solidFill>
                  <a:srgbClr val="F4F4F4"/>
                </a:solidFill>
                <a:latin typeface="Tahoma"/>
                <a:cs typeface="Tahoma"/>
              </a:rPr>
              <a:t>Challenges</a:t>
            </a:r>
            <a:r>
              <a:rPr sz="2250" spc="-65" dirty="0">
                <a:solidFill>
                  <a:srgbClr val="F4F4F4"/>
                </a:solidFill>
                <a:latin typeface="Verdana"/>
                <a:cs typeface="Verdana"/>
              </a:rPr>
              <a:t>: </a:t>
            </a:r>
            <a:r>
              <a:rPr sz="2250" spc="-40" dirty="0">
                <a:solidFill>
                  <a:srgbClr val="F4F4F4"/>
                </a:solidFill>
                <a:latin typeface="Verdana"/>
                <a:cs typeface="Verdana"/>
              </a:rPr>
              <a:t>Numerous </a:t>
            </a:r>
            <a:r>
              <a:rPr sz="2250" spc="-20" dirty="0">
                <a:solidFill>
                  <a:srgbClr val="F4F4F4"/>
                </a:solidFill>
                <a:latin typeface="Verdana"/>
                <a:cs typeface="Verdana"/>
              </a:rPr>
              <a:t>cellulose-derived </a:t>
            </a:r>
            <a:r>
              <a:rPr sz="2250" spc="-15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250" spc="-5" dirty="0">
                <a:solidFill>
                  <a:srgbClr val="F4F4F4"/>
                </a:solidFill>
                <a:latin typeface="Verdana"/>
                <a:cs typeface="Verdana"/>
              </a:rPr>
              <a:t>carbon</a:t>
            </a:r>
            <a:r>
              <a:rPr sz="2250" spc="-229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250" spc="-45" dirty="0">
                <a:solidFill>
                  <a:srgbClr val="F4F4F4"/>
                </a:solidFill>
                <a:latin typeface="Verdana"/>
                <a:cs typeface="Verdana"/>
              </a:rPr>
              <a:t>materials</a:t>
            </a:r>
            <a:r>
              <a:rPr sz="2250" spc="-225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250" dirty="0">
                <a:solidFill>
                  <a:srgbClr val="F4F4F4"/>
                </a:solidFill>
                <a:latin typeface="Verdana"/>
                <a:cs typeface="Verdana"/>
              </a:rPr>
              <a:t>face</a:t>
            </a:r>
            <a:r>
              <a:rPr sz="2250" spc="-229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250" spc="-25" dirty="0">
                <a:solidFill>
                  <a:srgbClr val="F4F4F4"/>
                </a:solidFill>
                <a:latin typeface="Verdana"/>
                <a:cs typeface="Verdana"/>
              </a:rPr>
              <a:t>limitations</a:t>
            </a:r>
            <a:r>
              <a:rPr sz="2250" spc="-225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250" spc="-20" dirty="0">
                <a:solidFill>
                  <a:srgbClr val="F4F4F4"/>
                </a:solidFill>
                <a:latin typeface="Verdana"/>
                <a:cs typeface="Verdana"/>
              </a:rPr>
              <a:t>concerning</a:t>
            </a:r>
            <a:r>
              <a:rPr sz="2250" spc="-229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250" spc="-20" dirty="0">
                <a:solidFill>
                  <a:srgbClr val="F4F4F4"/>
                </a:solidFill>
                <a:latin typeface="Verdana"/>
                <a:cs typeface="Verdana"/>
              </a:rPr>
              <a:t>their</a:t>
            </a:r>
            <a:r>
              <a:rPr sz="2250" spc="-225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250" spc="-30" dirty="0">
                <a:solidFill>
                  <a:srgbClr val="F4F4F4"/>
                </a:solidFill>
                <a:latin typeface="Verdana"/>
                <a:cs typeface="Verdana"/>
              </a:rPr>
              <a:t>mechanical</a:t>
            </a:r>
            <a:r>
              <a:rPr sz="2250" spc="-229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250" spc="-15" dirty="0">
                <a:solidFill>
                  <a:srgbClr val="F4F4F4"/>
                </a:solidFill>
                <a:latin typeface="Verdana"/>
                <a:cs typeface="Verdana"/>
              </a:rPr>
              <a:t>flexibility</a:t>
            </a:r>
            <a:r>
              <a:rPr sz="2250" spc="-225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250" spc="-30" dirty="0">
                <a:solidFill>
                  <a:srgbClr val="F4F4F4"/>
                </a:solidFill>
                <a:latin typeface="Verdana"/>
                <a:cs typeface="Verdana"/>
              </a:rPr>
              <a:t>and</a:t>
            </a:r>
            <a:r>
              <a:rPr sz="2250" spc="-229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250" spc="-65" dirty="0">
                <a:solidFill>
                  <a:srgbClr val="F4F4F4"/>
                </a:solidFill>
                <a:latin typeface="Verdana"/>
                <a:cs typeface="Verdana"/>
              </a:rPr>
              <a:t>ease</a:t>
            </a:r>
            <a:r>
              <a:rPr sz="2250" spc="-225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250" spc="45" dirty="0">
                <a:solidFill>
                  <a:srgbClr val="F4F4F4"/>
                </a:solidFill>
                <a:latin typeface="Verdana"/>
                <a:cs typeface="Verdana"/>
              </a:rPr>
              <a:t>of </a:t>
            </a:r>
            <a:r>
              <a:rPr sz="2250" spc="-780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250" spc="-45" dirty="0">
                <a:solidFill>
                  <a:srgbClr val="F4F4F4"/>
                </a:solidFill>
                <a:latin typeface="Verdana"/>
                <a:cs typeface="Verdana"/>
              </a:rPr>
              <a:t>processing.</a:t>
            </a:r>
            <a:endParaRPr sz="225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300">
              <a:latin typeface="Verdana"/>
              <a:cs typeface="Verdana"/>
            </a:endParaRPr>
          </a:p>
          <a:p>
            <a:pPr marL="205104" marR="5080" algn="ctr">
              <a:lnSpc>
                <a:spcPct val="116700"/>
              </a:lnSpc>
            </a:pPr>
            <a:r>
              <a:rPr sz="2250" b="1" spc="-10" dirty="0">
                <a:solidFill>
                  <a:srgbClr val="F4F4F4"/>
                </a:solidFill>
                <a:latin typeface="Tahoma"/>
                <a:cs typeface="Tahoma"/>
              </a:rPr>
              <a:t>Scalability</a:t>
            </a:r>
            <a:r>
              <a:rPr sz="2250" b="1" spc="-120" dirty="0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sz="2250" b="1" spc="-20" dirty="0">
                <a:solidFill>
                  <a:srgbClr val="F4F4F4"/>
                </a:solidFill>
                <a:latin typeface="Tahoma"/>
                <a:cs typeface="Tahoma"/>
              </a:rPr>
              <a:t>and</a:t>
            </a:r>
            <a:r>
              <a:rPr sz="2250" b="1" spc="-120" dirty="0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sz="2250" b="1" spc="-25" dirty="0">
                <a:solidFill>
                  <a:srgbClr val="F4F4F4"/>
                </a:solidFill>
                <a:latin typeface="Tahoma"/>
                <a:cs typeface="Tahoma"/>
              </a:rPr>
              <a:t>Mass</a:t>
            </a:r>
            <a:r>
              <a:rPr sz="2250" b="1" spc="-120" dirty="0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sz="2250" b="1" spc="-20" dirty="0">
                <a:solidFill>
                  <a:srgbClr val="F4F4F4"/>
                </a:solidFill>
                <a:latin typeface="Tahoma"/>
                <a:cs typeface="Tahoma"/>
              </a:rPr>
              <a:t>Production:</a:t>
            </a:r>
            <a:r>
              <a:rPr sz="2250" b="1" spc="-95" dirty="0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sz="2250" spc="-30" dirty="0">
                <a:solidFill>
                  <a:srgbClr val="F4F4F4"/>
                </a:solidFill>
                <a:latin typeface="Verdana"/>
                <a:cs typeface="Verdana"/>
              </a:rPr>
              <a:t>Developing</a:t>
            </a:r>
            <a:r>
              <a:rPr sz="2250" spc="-229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250" spc="-15" dirty="0">
                <a:solidFill>
                  <a:srgbClr val="F4F4F4"/>
                </a:solidFill>
                <a:latin typeface="Verdana"/>
                <a:cs typeface="Verdana"/>
              </a:rPr>
              <a:t>scalable</a:t>
            </a:r>
            <a:r>
              <a:rPr sz="2250" spc="-229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250" spc="-40" dirty="0">
                <a:solidFill>
                  <a:srgbClr val="F4F4F4"/>
                </a:solidFill>
                <a:latin typeface="Verdana"/>
                <a:cs typeface="Verdana"/>
              </a:rPr>
              <a:t>manufacturing</a:t>
            </a:r>
            <a:r>
              <a:rPr sz="2250" spc="-225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250" spc="-20" dirty="0">
                <a:solidFill>
                  <a:srgbClr val="F4F4F4"/>
                </a:solidFill>
                <a:latin typeface="Verdana"/>
                <a:cs typeface="Verdana"/>
              </a:rPr>
              <a:t>processes</a:t>
            </a:r>
            <a:r>
              <a:rPr sz="2250" spc="-229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250" spc="20" dirty="0">
                <a:solidFill>
                  <a:srgbClr val="F4F4F4"/>
                </a:solidFill>
                <a:latin typeface="Verdana"/>
                <a:cs typeface="Verdana"/>
              </a:rPr>
              <a:t>for </a:t>
            </a:r>
            <a:r>
              <a:rPr sz="2250" spc="-775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250" spc="-30" dirty="0">
                <a:solidFill>
                  <a:srgbClr val="F4F4F4"/>
                </a:solidFill>
                <a:latin typeface="Verdana"/>
                <a:cs typeface="Verdana"/>
              </a:rPr>
              <a:t>these</a:t>
            </a:r>
            <a:r>
              <a:rPr sz="2250" spc="-235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250" spc="-15" dirty="0">
                <a:solidFill>
                  <a:srgbClr val="F4F4F4"/>
                </a:solidFill>
                <a:latin typeface="Verdana"/>
                <a:cs typeface="Verdana"/>
              </a:rPr>
              <a:t>novel</a:t>
            </a:r>
            <a:r>
              <a:rPr sz="2250" spc="-229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250" spc="5" dirty="0">
                <a:solidFill>
                  <a:srgbClr val="F4F4F4"/>
                </a:solidFill>
                <a:latin typeface="Verdana"/>
                <a:cs typeface="Verdana"/>
              </a:rPr>
              <a:t>electrode</a:t>
            </a:r>
            <a:r>
              <a:rPr sz="2250" spc="-235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250" spc="-45" dirty="0">
                <a:solidFill>
                  <a:srgbClr val="F4F4F4"/>
                </a:solidFill>
                <a:latin typeface="Verdana"/>
                <a:cs typeface="Verdana"/>
              </a:rPr>
              <a:t>materials</a:t>
            </a:r>
            <a:r>
              <a:rPr sz="2250" spc="-229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250" spc="-35" dirty="0">
                <a:solidFill>
                  <a:srgbClr val="F4F4F4"/>
                </a:solidFill>
                <a:latin typeface="Verdana"/>
                <a:cs typeface="Verdana"/>
              </a:rPr>
              <a:t>is</a:t>
            </a:r>
            <a:r>
              <a:rPr sz="2250" spc="-235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250" spc="-35" dirty="0">
                <a:solidFill>
                  <a:srgbClr val="F4F4F4"/>
                </a:solidFill>
                <a:latin typeface="Verdana"/>
                <a:cs typeface="Verdana"/>
              </a:rPr>
              <a:t>essential</a:t>
            </a:r>
            <a:r>
              <a:rPr sz="2250" spc="-229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250" spc="20" dirty="0">
                <a:solidFill>
                  <a:srgbClr val="F4F4F4"/>
                </a:solidFill>
                <a:latin typeface="Verdana"/>
                <a:cs typeface="Verdana"/>
              </a:rPr>
              <a:t>for</a:t>
            </a:r>
            <a:r>
              <a:rPr sz="2250" spc="-235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250" spc="-20" dirty="0">
                <a:solidFill>
                  <a:srgbClr val="F4F4F4"/>
                </a:solidFill>
                <a:latin typeface="Verdana"/>
                <a:cs typeface="Verdana"/>
              </a:rPr>
              <a:t>their</a:t>
            </a:r>
            <a:r>
              <a:rPr sz="2250" spc="-229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250" spc="-25" dirty="0">
                <a:solidFill>
                  <a:srgbClr val="F4F4F4"/>
                </a:solidFill>
                <a:latin typeface="Verdana"/>
                <a:cs typeface="Verdana"/>
              </a:rPr>
              <a:t>widespread</a:t>
            </a:r>
            <a:r>
              <a:rPr sz="2250" spc="-235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250" dirty="0">
                <a:solidFill>
                  <a:srgbClr val="F4F4F4"/>
                </a:solidFill>
                <a:latin typeface="Verdana"/>
                <a:cs typeface="Verdana"/>
              </a:rPr>
              <a:t>adoption</a:t>
            </a:r>
            <a:r>
              <a:rPr sz="2250" spc="-229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250" spc="-20" dirty="0">
                <a:solidFill>
                  <a:srgbClr val="F4F4F4"/>
                </a:solidFill>
                <a:latin typeface="Verdana"/>
                <a:cs typeface="Verdana"/>
              </a:rPr>
              <a:t>in</a:t>
            </a:r>
            <a:r>
              <a:rPr sz="2250" spc="-235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250" spc="-65" dirty="0">
                <a:solidFill>
                  <a:srgbClr val="F4F4F4"/>
                </a:solidFill>
                <a:latin typeface="Verdana"/>
                <a:cs typeface="Verdana"/>
              </a:rPr>
              <a:t>energy </a:t>
            </a:r>
            <a:r>
              <a:rPr sz="2250" spc="-775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250" spc="-50" dirty="0">
                <a:solidFill>
                  <a:srgbClr val="F4F4F4"/>
                </a:solidFill>
                <a:latin typeface="Verdana"/>
                <a:cs typeface="Verdana"/>
              </a:rPr>
              <a:t>storage</a:t>
            </a:r>
            <a:r>
              <a:rPr sz="2250" spc="-245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250" spc="-25" dirty="0">
                <a:solidFill>
                  <a:srgbClr val="F4F4F4"/>
                </a:solidFill>
                <a:latin typeface="Verdana"/>
                <a:cs typeface="Verdana"/>
              </a:rPr>
              <a:t>applications.</a:t>
            </a:r>
            <a:endParaRPr sz="225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7038" y="9722549"/>
            <a:ext cx="26098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50" dirty="0">
                <a:solidFill>
                  <a:srgbClr val="F4F4F4"/>
                </a:solidFill>
                <a:latin typeface="Trebuchet MS"/>
                <a:cs typeface="Trebuchet MS"/>
              </a:rPr>
              <a:t>0</a:t>
            </a:r>
            <a:r>
              <a:rPr sz="1700" spc="10" dirty="0">
                <a:solidFill>
                  <a:srgbClr val="F4F4F4"/>
                </a:solidFill>
                <a:latin typeface="Trebuchet MS"/>
                <a:cs typeface="Trebuchet MS"/>
              </a:rPr>
              <a:t>4</a:t>
            </a:r>
            <a:endParaRPr sz="1700">
              <a:latin typeface="Trebuchet MS"/>
              <a:cs typeface="Trebuchet MS"/>
            </a:endParaRP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04CF9EE9-A5E1-7EE9-A911-07FF020920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639"/>
    </mc:Choice>
    <mc:Fallback>
      <p:transition spd="slow" advTm="806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31805" y="8198351"/>
            <a:ext cx="17248505" cy="348615"/>
            <a:chOff x="1031805" y="8198351"/>
            <a:chExt cx="17248505" cy="348615"/>
          </a:xfrm>
        </p:grpSpPr>
        <p:sp>
          <p:nvSpPr>
            <p:cNvPr id="4" name="object 4"/>
            <p:cNvSpPr/>
            <p:nvPr/>
          </p:nvSpPr>
          <p:spPr>
            <a:xfrm>
              <a:off x="1278097" y="8372507"/>
              <a:ext cx="17002760" cy="0"/>
            </a:xfrm>
            <a:custGeom>
              <a:avLst/>
              <a:gdLst/>
              <a:ahLst/>
              <a:cxnLst/>
              <a:rect l="l" t="t" r="r" b="b"/>
              <a:pathLst>
                <a:path w="17002760">
                  <a:moveTo>
                    <a:pt x="0" y="0"/>
                  </a:moveTo>
                  <a:lnTo>
                    <a:pt x="17002161" y="0"/>
                  </a:lnTo>
                </a:path>
              </a:pathLst>
            </a:custGeom>
            <a:ln w="19049">
              <a:solidFill>
                <a:srgbClr val="0045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31798" y="8198357"/>
              <a:ext cx="11184255" cy="348615"/>
            </a:xfrm>
            <a:custGeom>
              <a:avLst/>
              <a:gdLst/>
              <a:ahLst/>
              <a:cxnLst/>
              <a:rect l="l" t="t" r="r" b="b"/>
              <a:pathLst>
                <a:path w="11184255" h="348615">
                  <a:moveTo>
                    <a:pt x="380199" y="164630"/>
                  </a:moveTo>
                  <a:lnTo>
                    <a:pt x="285140" y="0"/>
                  </a:lnTo>
                  <a:lnTo>
                    <a:pt x="95046" y="0"/>
                  </a:lnTo>
                  <a:lnTo>
                    <a:pt x="0" y="164630"/>
                  </a:lnTo>
                  <a:lnTo>
                    <a:pt x="95046" y="329260"/>
                  </a:lnTo>
                  <a:lnTo>
                    <a:pt x="285153" y="329260"/>
                  </a:lnTo>
                  <a:lnTo>
                    <a:pt x="380199" y="164630"/>
                  </a:lnTo>
                  <a:close/>
                </a:path>
                <a:path w="11184255" h="348615">
                  <a:moveTo>
                    <a:pt x="6109944" y="164630"/>
                  </a:moveTo>
                  <a:lnTo>
                    <a:pt x="6014885" y="0"/>
                  </a:lnTo>
                  <a:lnTo>
                    <a:pt x="5824779" y="0"/>
                  </a:lnTo>
                  <a:lnTo>
                    <a:pt x="5729732" y="164630"/>
                  </a:lnTo>
                  <a:lnTo>
                    <a:pt x="5824779" y="329260"/>
                  </a:lnTo>
                  <a:lnTo>
                    <a:pt x="6014898" y="329260"/>
                  </a:lnTo>
                  <a:lnTo>
                    <a:pt x="6109944" y="164630"/>
                  </a:lnTo>
                  <a:close/>
                </a:path>
                <a:path w="11184255" h="348615">
                  <a:moveTo>
                    <a:pt x="11183988" y="183680"/>
                  </a:moveTo>
                  <a:lnTo>
                    <a:pt x="11088929" y="19050"/>
                  </a:lnTo>
                  <a:lnTo>
                    <a:pt x="10898835" y="19050"/>
                  </a:lnTo>
                  <a:lnTo>
                    <a:pt x="10803788" y="183680"/>
                  </a:lnTo>
                  <a:lnTo>
                    <a:pt x="10898835" y="348310"/>
                  </a:lnTo>
                  <a:lnTo>
                    <a:pt x="11088942" y="348310"/>
                  </a:lnTo>
                  <a:lnTo>
                    <a:pt x="11183988" y="183680"/>
                  </a:lnTo>
                  <a:close/>
                </a:path>
              </a:pathLst>
            </a:custGeom>
            <a:solidFill>
              <a:srgbClr val="0045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159919" y="4130377"/>
            <a:ext cx="3876675" cy="367411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95885">
              <a:lnSpc>
                <a:spcPts val="4270"/>
              </a:lnSpc>
              <a:spcBef>
                <a:spcPts val="280"/>
              </a:spcBef>
            </a:pPr>
            <a:r>
              <a:rPr sz="3600" spc="-140" dirty="0">
                <a:solidFill>
                  <a:srgbClr val="00A181"/>
                </a:solidFill>
                <a:latin typeface="Trebuchet MS"/>
                <a:cs typeface="Trebuchet MS"/>
              </a:rPr>
              <a:t>G</a:t>
            </a:r>
            <a:r>
              <a:rPr sz="3600" spc="15" dirty="0">
                <a:solidFill>
                  <a:srgbClr val="00A181"/>
                </a:solidFill>
                <a:latin typeface="Trebuchet MS"/>
                <a:cs typeface="Trebuchet MS"/>
              </a:rPr>
              <a:t>r</a:t>
            </a:r>
            <a:r>
              <a:rPr sz="3600" spc="70" dirty="0">
                <a:solidFill>
                  <a:srgbClr val="00A181"/>
                </a:solidFill>
                <a:latin typeface="Trebuchet MS"/>
                <a:cs typeface="Trebuchet MS"/>
              </a:rPr>
              <a:t>a</a:t>
            </a:r>
            <a:r>
              <a:rPr sz="3600" spc="135" dirty="0">
                <a:solidFill>
                  <a:srgbClr val="00A181"/>
                </a:solidFill>
                <a:latin typeface="Trebuchet MS"/>
                <a:cs typeface="Trebuchet MS"/>
              </a:rPr>
              <a:t>p</a:t>
            </a:r>
            <a:r>
              <a:rPr sz="3600" spc="120" dirty="0">
                <a:solidFill>
                  <a:srgbClr val="00A181"/>
                </a:solidFill>
                <a:latin typeface="Trebuchet MS"/>
                <a:cs typeface="Trebuchet MS"/>
              </a:rPr>
              <a:t>h</a:t>
            </a:r>
            <a:r>
              <a:rPr sz="3600" spc="10" dirty="0">
                <a:solidFill>
                  <a:srgbClr val="00A181"/>
                </a:solidFill>
                <a:latin typeface="Trebuchet MS"/>
                <a:cs typeface="Trebuchet MS"/>
              </a:rPr>
              <a:t>e</a:t>
            </a:r>
            <a:r>
              <a:rPr sz="3600" spc="120" dirty="0">
                <a:solidFill>
                  <a:srgbClr val="00A181"/>
                </a:solidFill>
                <a:latin typeface="Trebuchet MS"/>
                <a:cs typeface="Trebuchet MS"/>
              </a:rPr>
              <a:t>n</a:t>
            </a:r>
            <a:r>
              <a:rPr sz="3600" spc="10" dirty="0">
                <a:solidFill>
                  <a:srgbClr val="00A181"/>
                </a:solidFill>
                <a:latin typeface="Trebuchet MS"/>
                <a:cs typeface="Trebuchet MS"/>
              </a:rPr>
              <a:t>e</a:t>
            </a:r>
            <a:r>
              <a:rPr sz="3600" spc="-20" dirty="0">
                <a:solidFill>
                  <a:srgbClr val="00A181"/>
                </a:solidFill>
                <a:latin typeface="Trebuchet MS"/>
                <a:cs typeface="Trebuchet MS"/>
              </a:rPr>
              <a:t>/</a:t>
            </a:r>
            <a:r>
              <a:rPr sz="3600" spc="-110" dirty="0">
                <a:solidFill>
                  <a:srgbClr val="00A181"/>
                </a:solidFill>
                <a:latin typeface="Trebuchet MS"/>
                <a:cs typeface="Trebuchet MS"/>
              </a:rPr>
              <a:t>C</a:t>
            </a:r>
            <a:r>
              <a:rPr sz="3600" spc="70" dirty="0">
                <a:solidFill>
                  <a:srgbClr val="00A181"/>
                </a:solidFill>
                <a:latin typeface="Trebuchet MS"/>
                <a:cs typeface="Trebuchet MS"/>
              </a:rPr>
              <a:t>a</a:t>
            </a:r>
            <a:r>
              <a:rPr sz="3600" spc="15" dirty="0">
                <a:solidFill>
                  <a:srgbClr val="00A181"/>
                </a:solidFill>
                <a:latin typeface="Trebuchet MS"/>
                <a:cs typeface="Trebuchet MS"/>
              </a:rPr>
              <a:t>r</a:t>
            </a:r>
            <a:r>
              <a:rPr sz="3600" spc="135" dirty="0">
                <a:solidFill>
                  <a:srgbClr val="00A181"/>
                </a:solidFill>
                <a:latin typeface="Trebuchet MS"/>
                <a:cs typeface="Trebuchet MS"/>
              </a:rPr>
              <a:t>b</a:t>
            </a:r>
            <a:r>
              <a:rPr sz="3600" spc="170" dirty="0">
                <a:solidFill>
                  <a:srgbClr val="00A181"/>
                </a:solidFill>
                <a:latin typeface="Trebuchet MS"/>
                <a:cs typeface="Trebuchet MS"/>
              </a:rPr>
              <a:t>o</a:t>
            </a:r>
            <a:r>
              <a:rPr sz="3600" spc="85" dirty="0">
                <a:solidFill>
                  <a:srgbClr val="00A181"/>
                </a:solidFill>
                <a:latin typeface="Trebuchet MS"/>
                <a:cs typeface="Trebuchet MS"/>
              </a:rPr>
              <a:t>n  </a:t>
            </a:r>
            <a:r>
              <a:rPr sz="3600" spc="105" dirty="0">
                <a:solidFill>
                  <a:srgbClr val="00A181"/>
                </a:solidFill>
                <a:latin typeface="Trebuchet MS"/>
                <a:cs typeface="Trebuchet MS"/>
              </a:rPr>
              <a:t>Nanotube-Based </a:t>
            </a:r>
            <a:r>
              <a:rPr sz="3600" spc="110" dirty="0">
                <a:solidFill>
                  <a:srgbClr val="00A181"/>
                </a:solidFill>
                <a:latin typeface="Trebuchet MS"/>
                <a:cs typeface="Trebuchet MS"/>
              </a:rPr>
              <a:t> </a:t>
            </a:r>
            <a:r>
              <a:rPr sz="3600" spc="100" dirty="0">
                <a:solidFill>
                  <a:srgbClr val="00A181"/>
                </a:solidFill>
                <a:latin typeface="Trebuchet MS"/>
                <a:cs typeface="Trebuchet MS"/>
              </a:rPr>
              <a:t>Papers</a:t>
            </a:r>
            <a:endParaRPr sz="3600">
              <a:latin typeface="Trebuchet MS"/>
              <a:cs typeface="Trebuchet MS"/>
            </a:endParaRPr>
          </a:p>
          <a:p>
            <a:pPr marL="12700" marR="5080">
              <a:lnSpc>
                <a:spcPct val="115599"/>
              </a:lnSpc>
              <a:spcBef>
                <a:spcPts val="1860"/>
              </a:spcBef>
            </a:pPr>
            <a:r>
              <a:rPr sz="2000" b="1" spc="-10" dirty="0">
                <a:latin typeface="Trebuchet MS"/>
                <a:cs typeface="Trebuchet MS"/>
              </a:rPr>
              <a:t>Integration </a:t>
            </a:r>
            <a:r>
              <a:rPr sz="2000" b="1" dirty="0">
                <a:latin typeface="Trebuchet MS"/>
                <a:cs typeface="Trebuchet MS"/>
              </a:rPr>
              <a:t>of </a:t>
            </a:r>
            <a:r>
              <a:rPr sz="2000" b="1" spc="-10" dirty="0">
                <a:latin typeface="Trebuchet MS"/>
                <a:cs typeface="Trebuchet MS"/>
              </a:rPr>
              <a:t>graphene </a:t>
            </a:r>
            <a:r>
              <a:rPr sz="2000" b="1" spc="-15" dirty="0">
                <a:latin typeface="Trebuchet MS"/>
                <a:cs typeface="Trebuchet MS"/>
              </a:rPr>
              <a:t>or </a:t>
            </a:r>
            <a:r>
              <a:rPr sz="2000" b="1" spc="-10" dirty="0">
                <a:latin typeface="Trebuchet MS"/>
                <a:cs typeface="Trebuchet MS"/>
              </a:rPr>
              <a:t> </a:t>
            </a:r>
            <a:r>
              <a:rPr sz="2000" b="1" spc="-75" dirty="0">
                <a:latin typeface="Trebuchet MS"/>
                <a:cs typeface="Trebuchet MS"/>
              </a:rPr>
              <a:t>c</a:t>
            </a:r>
            <a:r>
              <a:rPr sz="2000" b="1" spc="25" dirty="0">
                <a:latin typeface="Trebuchet MS"/>
                <a:cs typeface="Trebuchet MS"/>
              </a:rPr>
              <a:t>a</a:t>
            </a:r>
            <a:r>
              <a:rPr sz="2000" b="1" spc="-60" dirty="0">
                <a:latin typeface="Trebuchet MS"/>
                <a:cs typeface="Trebuchet MS"/>
              </a:rPr>
              <a:t>r</a:t>
            </a:r>
            <a:r>
              <a:rPr sz="2000" b="1" spc="25" dirty="0">
                <a:latin typeface="Trebuchet MS"/>
                <a:cs typeface="Trebuchet MS"/>
              </a:rPr>
              <a:t>b</a:t>
            </a:r>
            <a:r>
              <a:rPr sz="2000" b="1" spc="30" dirty="0">
                <a:latin typeface="Trebuchet MS"/>
                <a:cs typeface="Trebuchet MS"/>
              </a:rPr>
              <a:t>o</a:t>
            </a:r>
            <a:r>
              <a:rPr sz="2000" b="1" spc="-30" dirty="0">
                <a:latin typeface="Trebuchet MS"/>
                <a:cs typeface="Trebuchet MS"/>
              </a:rPr>
              <a:t>n</a:t>
            </a:r>
            <a:r>
              <a:rPr sz="2000" b="1" spc="-130" dirty="0">
                <a:latin typeface="Trebuchet MS"/>
                <a:cs typeface="Trebuchet MS"/>
              </a:rPr>
              <a:t> </a:t>
            </a:r>
            <a:r>
              <a:rPr sz="2000" b="1" spc="-35" dirty="0">
                <a:latin typeface="Trebuchet MS"/>
                <a:cs typeface="Trebuchet MS"/>
              </a:rPr>
              <a:t>n</a:t>
            </a:r>
            <a:r>
              <a:rPr sz="2000" b="1" spc="25" dirty="0">
                <a:latin typeface="Trebuchet MS"/>
                <a:cs typeface="Trebuchet MS"/>
              </a:rPr>
              <a:t>a</a:t>
            </a:r>
            <a:r>
              <a:rPr sz="2000" b="1" spc="-35" dirty="0">
                <a:latin typeface="Trebuchet MS"/>
                <a:cs typeface="Trebuchet MS"/>
              </a:rPr>
              <a:t>n</a:t>
            </a:r>
            <a:r>
              <a:rPr sz="2000" b="1" spc="30" dirty="0">
                <a:latin typeface="Trebuchet MS"/>
                <a:cs typeface="Trebuchet MS"/>
              </a:rPr>
              <a:t>o</a:t>
            </a:r>
            <a:r>
              <a:rPr sz="2000" b="1" spc="-30" dirty="0">
                <a:latin typeface="Trebuchet MS"/>
                <a:cs typeface="Trebuchet MS"/>
              </a:rPr>
              <a:t>t</a:t>
            </a:r>
            <a:r>
              <a:rPr sz="2000" b="1" spc="-45" dirty="0">
                <a:latin typeface="Trebuchet MS"/>
                <a:cs typeface="Trebuchet MS"/>
              </a:rPr>
              <a:t>u</a:t>
            </a:r>
            <a:r>
              <a:rPr sz="2000" b="1" spc="25" dirty="0">
                <a:latin typeface="Trebuchet MS"/>
                <a:cs typeface="Trebuchet MS"/>
              </a:rPr>
              <a:t>b</a:t>
            </a:r>
            <a:r>
              <a:rPr sz="2000" b="1" spc="-55" dirty="0">
                <a:latin typeface="Trebuchet MS"/>
                <a:cs typeface="Trebuchet MS"/>
              </a:rPr>
              <a:t>e</a:t>
            </a:r>
            <a:r>
              <a:rPr sz="2000" b="1" spc="100" dirty="0">
                <a:latin typeface="Trebuchet MS"/>
                <a:cs typeface="Trebuchet MS"/>
              </a:rPr>
              <a:t>s</a:t>
            </a:r>
            <a:r>
              <a:rPr sz="2000" b="1" spc="-130" dirty="0">
                <a:latin typeface="Trebuchet MS"/>
                <a:cs typeface="Trebuchet MS"/>
              </a:rPr>
              <a:t> </a:t>
            </a:r>
            <a:r>
              <a:rPr sz="2000" b="1" spc="-40" dirty="0">
                <a:latin typeface="Trebuchet MS"/>
                <a:cs typeface="Trebuchet MS"/>
              </a:rPr>
              <a:t>i</a:t>
            </a:r>
            <a:r>
              <a:rPr sz="2000" b="1" spc="-35" dirty="0">
                <a:latin typeface="Trebuchet MS"/>
                <a:cs typeface="Trebuchet MS"/>
              </a:rPr>
              <a:t>n</a:t>
            </a:r>
            <a:r>
              <a:rPr sz="2000" b="1" spc="-30" dirty="0">
                <a:latin typeface="Trebuchet MS"/>
                <a:cs typeface="Trebuchet MS"/>
              </a:rPr>
              <a:t>t</a:t>
            </a:r>
            <a:r>
              <a:rPr sz="2000" b="1" spc="35" dirty="0">
                <a:latin typeface="Trebuchet MS"/>
                <a:cs typeface="Trebuchet MS"/>
              </a:rPr>
              <a:t>o</a:t>
            </a:r>
            <a:r>
              <a:rPr sz="2000" b="1" spc="-130" dirty="0">
                <a:latin typeface="Trebuchet MS"/>
                <a:cs typeface="Trebuchet MS"/>
              </a:rPr>
              <a:t> </a:t>
            </a:r>
            <a:r>
              <a:rPr sz="2000" b="1" spc="-75" dirty="0">
                <a:latin typeface="Trebuchet MS"/>
                <a:cs typeface="Trebuchet MS"/>
              </a:rPr>
              <a:t>c</a:t>
            </a:r>
            <a:r>
              <a:rPr sz="2000" b="1" spc="-55" dirty="0">
                <a:latin typeface="Trebuchet MS"/>
                <a:cs typeface="Trebuchet MS"/>
              </a:rPr>
              <a:t>e</a:t>
            </a:r>
            <a:r>
              <a:rPr sz="2000" b="1" spc="-5" dirty="0">
                <a:latin typeface="Trebuchet MS"/>
                <a:cs typeface="Trebuchet MS"/>
              </a:rPr>
              <a:t>ll</a:t>
            </a:r>
            <a:r>
              <a:rPr sz="2000" b="1" spc="-45" dirty="0">
                <a:latin typeface="Trebuchet MS"/>
                <a:cs typeface="Trebuchet MS"/>
              </a:rPr>
              <a:t>u</a:t>
            </a:r>
            <a:r>
              <a:rPr sz="2000" b="1" spc="-5" dirty="0">
                <a:latin typeface="Trebuchet MS"/>
                <a:cs typeface="Trebuchet MS"/>
              </a:rPr>
              <a:t>l</a:t>
            </a:r>
            <a:r>
              <a:rPr sz="2000" b="1" spc="30" dirty="0">
                <a:latin typeface="Trebuchet MS"/>
                <a:cs typeface="Trebuchet MS"/>
              </a:rPr>
              <a:t>o</a:t>
            </a:r>
            <a:r>
              <a:rPr sz="2000" b="1" spc="95" dirty="0">
                <a:latin typeface="Trebuchet MS"/>
                <a:cs typeface="Trebuchet MS"/>
              </a:rPr>
              <a:t>s</a:t>
            </a:r>
            <a:r>
              <a:rPr sz="2000" b="1" spc="-55" dirty="0">
                <a:latin typeface="Trebuchet MS"/>
                <a:cs typeface="Trebuchet MS"/>
              </a:rPr>
              <a:t>e</a:t>
            </a:r>
            <a:r>
              <a:rPr sz="2000" b="1" spc="70" dirty="0">
                <a:latin typeface="Trebuchet MS"/>
                <a:cs typeface="Trebuchet MS"/>
              </a:rPr>
              <a:t>-  </a:t>
            </a:r>
            <a:r>
              <a:rPr sz="2000" b="1" spc="25" dirty="0">
                <a:latin typeface="Trebuchet MS"/>
                <a:cs typeface="Trebuchet MS"/>
              </a:rPr>
              <a:t>based </a:t>
            </a:r>
            <a:r>
              <a:rPr sz="2000" b="1" spc="10" dirty="0">
                <a:latin typeface="Trebuchet MS"/>
                <a:cs typeface="Trebuchet MS"/>
              </a:rPr>
              <a:t>papers </a:t>
            </a:r>
            <a:r>
              <a:rPr sz="2000" b="1" spc="5" dirty="0">
                <a:latin typeface="Trebuchet MS"/>
                <a:cs typeface="Trebuchet MS"/>
              </a:rPr>
              <a:t>to </a:t>
            </a:r>
            <a:r>
              <a:rPr sz="2000" b="1" spc="-35" dirty="0">
                <a:latin typeface="Trebuchet MS"/>
                <a:cs typeface="Trebuchet MS"/>
              </a:rPr>
              <a:t>enhance </a:t>
            </a:r>
            <a:r>
              <a:rPr sz="2000" b="1" spc="-30" dirty="0">
                <a:latin typeface="Trebuchet MS"/>
                <a:cs typeface="Trebuchet MS"/>
              </a:rPr>
              <a:t> </a:t>
            </a:r>
            <a:r>
              <a:rPr sz="2000" b="1" spc="-75" dirty="0">
                <a:latin typeface="Trebuchet MS"/>
                <a:cs typeface="Trebuchet MS"/>
              </a:rPr>
              <a:t>c</a:t>
            </a:r>
            <a:r>
              <a:rPr sz="2000" b="1" spc="30" dirty="0">
                <a:latin typeface="Trebuchet MS"/>
                <a:cs typeface="Trebuchet MS"/>
              </a:rPr>
              <a:t>o</a:t>
            </a:r>
            <a:r>
              <a:rPr sz="2000" b="1" spc="-35" dirty="0">
                <a:latin typeface="Trebuchet MS"/>
                <a:cs typeface="Trebuchet MS"/>
              </a:rPr>
              <a:t>n</a:t>
            </a:r>
            <a:r>
              <a:rPr sz="2000" b="1" spc="30" dirty="0">
                <a:latin typeface="Trebuchet MS"/>
                <a:cs typeface="Trebuchet MS"/>
              </a:rPr>
              <a:t>d</a:t>
            </a:r>
            <a:r>
              <a:rPr sz="2000" b="1" spc="-45" dirty="0">
                <a:latin typeface="Trebuchet MS"/>
                <a:cs typeface="Trebuchet MS"/>
              </a:rPr>
              <a:t>u</a:t>
            </a:r>
            <a:r>
              <a:rPr sz="2000" b="1" spc="-75" dirty="0">
                <a:latin typeface="Trebuchet MS"/>
                <a:cs typeface="Trebuchet MS"/>
              </a:rPr>
              <a:t>c</a:t>
            </a:r>
            <a:r>
              <a:rPr sz="2000" b="1" spc="-30" dirty="0">
                <a:latin typeface="Trebuchet MS"/>
                <a:cs typeface="Trebuchet MS"/>
              </a:rPr>
              <a:t>t</a:t>
            </a:r>
            <a:r>
              <a:rPr sz="2000" b="1" spc="-40" dirty="0">
                <a:latin typeface="Trebuchet MS"/>
                <a:cs typeface="Trebuchet MS"/>
              </a:rPr>
              <a:t>i</a:t>
            </a:r>
            <a:r>
              <a:rPr sz="2000" b="1" spc="-35" dirty="0">
                <a:latin typeface="Trebuchet MS"/>
                <a:cs typeface="Trebuchet MS"/>
              </a:rPr>
              <a:t>v</a:t>
            </a:r>
            <a:r>
              <a:rPr sz="2000" b="1" spc="-40" dirty="0">
                <a:latin typeface="Trebuchet MS"/>
                <a:cs typeface="Trebuchet MS"/>
              </a:rPr>
              <a:t>i</a:t>
            </a:r>
            <a:r>
              <a:rPr sz="2000" b="1" spc="-30" dirty="0">
                <a:latin typeface="Trebuchet MS"/>
                <a:cs typeface="Trebuchet MS"/>
              </a:rPr>
              <a:t>t</a:t>
            </a:r>
            <a:r>
              <a:rPr sz="2000" b="1" spc="-35" dirty="0">
                <a:latin typeface="Trebuchet MS"/>
                <a:cs typeface="Trebuchet MS"/>
              </a:rPr>
              <a:t>y</a:t>
            </a:r>
            <a:r>
              <a:rPr sz="2000" b="1" spc="-130" dirty="0">
                <a:latin typeface="Trebuchet MS"/>
                <a:cs typeface="Trebuchet MS"/>
              </a:rPr>
              <a:t> </a:t>
            </a:r>
            <a:r>
              <a:rPr sz="2000" b="1" spc="25" dirty="0">
                <a:latin typeface="Trebuchet MS"/>
                <a:cs typeface="Trebuchet MS"/>
              </a:rPr>
              <a:t>a</a:t>
            </a:r>
            <a:r>
              <a:rPr sz="2000" b="1" spc="-35" dirty="0">
                <a:latin typeface="Trebuchet MS"/>
                <a:cs typeface="Trebuchet MS"/>
              </a:rPr>
              <a:t>n</a:t>
            </a:r>
            <a:r>
              <a:rPr sz="2000" b="1" spc="35" dirty="0">
                <a:latin typeface="Trebuchet MS"/>
                <a:cs typeface="Trebuchet MS"/>
              </a:rPr>
              <a:t>d</a:t>
            </a:r>
            <a:r>
              <a:rPr sz="2000" b="1" spc="-130" dirty="0">
                <a:latin typeface="Trebuchet MS"/>
                <a:cs typeface="Trebuchet MS"/>
              </a:rPr>
              <a:t> </a:t>
            </a:r>
            <a:r>
              <a:rPr sz="2000" b="1" spc="-55" dirty="0">
                <a:latin typeface="Trebuchet MS"/>
                <a:cs typeface="Trebuchet MS"/>
              </a:rPr>
              <a:t>e</a:t>
            </a:r>
            <a:r>
              <a:rPr sz="2000" b="1" spc="-5" dirty="0">
                <a:latin typeface="Trebuchet MS"/>
                <a:cs typeface="Trebuchet MS"/>
              </a:rPr>
              <a:t>l</a:t>
            </a:r>
            <a:r>
              <a:rPr sz="2000" b="1" spc="-55" dirty="0">
                <a:latin typeface="Trebuchet MS"/>
                <a:cs typeface="Trebuchet MS"/>
              </a:rPr>
              <a:t>e</a:t>
            </a:r>
            <a:r>
              <a:rPr sz="2000" b="1" spc="-75" dirty="0">
                <a:latin typeface="Trebuchet MS"/>
                <a:cs typeface="Trebuchet MS"/>
              </a:rPr>
              <a:t>c</a:t>
            </a:r>
            <a:r>
              <a:rPr sz="2000" b="1" spc="-30" dirty="0">
                <a:latin typeface="Trebuchet MS"/>
                <a:cs typeface="Trebuchet MS"/>
              </a:rPr>
              <a:t>t</a:t>
            </a:r>
            <a:r>
              <a:rPr sz="2000" b="1" spc="-60" dirty="0">
                <a:latin typeface="Trebuchet MS"/>
                <a:cs typeface="Trebuchet MS"/>
              </a:rPr>
              <a:t>r</a:t>
            </a:r>
            <a:r>
              <a:rPr sz="2000" b="1" spc="30" dirty="0">
                <a:latin typeface="Trebuchet MS"/>
                <a:cs typeface="Trebuchet MS"/>
              </a:rPr>
              <a:t>o</a:t>
            </a:r>
            <a:r>
              <a:rPr sz="2000" b="1" spc="-75" dirty="0">
                <a:latin typeface="Trebuchet MS"/>
                <a:cs typeface="Trebuchet MS"/>
              </a:rPr>
              <a:t>c</a:t>
            </a:r>
            <a:r>
              <a:rPr sz="2000" b="1" spc="-40" dirty="0">
                <a:latin typeface="Trebuchet MS"/>
                <a:cs typeface="Trebuchet MS"/>
              </a:rPr>
              <a:t>h</a:t>
            </a:r>
            <a:r>
              <a:rPr sz="2000" b="1" spc="-55" dirty="0">
                <a:latin typeface="Trebuchet MS"/>
                <a:cs typeface="Trebuchet MS"/>
              </a:rPr>
              <a:t>e</a:t>
            </a:r>
            <a:r>
              <a:rPr sz="2000" b="1" spc="-35" dirty="0">
                <a:latin typeface="Trebuchet MS"/>
                <a:cs typeface="Trebuchet MS"/>
              </a:rPr>
              <a:t>m</a:t>
            </a:r>
            <a:r>
              <a:rPr sz="2000" b="1" spc="-40" dirty="0">
                <a:latin typeface="Trebuchet MS"/>
                <a:cs typeface="Trebuchet MS"/>
              </a:rPr>
              <a:t>i</a:t>
            </a:r>
            <a:r>
              <a:rPr sz="2000" b="1" spc="-75" dirty="0">
                <a:latin typeface="Trebuchet MS"/>
                <a:cs typeface="Trebuchet MS"/>
              </a:rPr>
              <a:t>c</a:t>
            </a:r>
            <a:r>
              <a:rPr sz="2000" b="1" spc="25" dirty="0">
                <a:latin typeface="Trebuchet MS"/>
                <a:cs typeface="Trebuchet MS"/>
              </a:rPr>
              <a:t>a</a:t>
            </a:r>
            <a:r>
              <a:rPr sz="2000" b="1" dirty="0">
                <a:latin typeface="Trebuchet MS"/>
                <a:cs typeface="Trebuchet MS"/>
              </a:rPr>
              <a:t>l  </a:t>
            </a:r>
            <a:r>
              <a:rPr sz="2000" b="1" spc="-50" dirty="0">
                <a:latin typeface="Trebuchet MS"/>
                <a:cs typeface="Trebuchet MS"/>
              </a:rPr>
              <a:t>performance.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38944" y="4130377"/>
            <a:ext cx="3620135" cy="348361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 marR="5080">
              <a:lnSpc>
                <a:spcPts val="4280"/>
              </a:lnSpc>
              <a:spcBef>
                <a:spcPts val="275"/>
              </a:spcBef>
            </a:pPr>
            <a:r>
              <a:rPr sz="3600" spc="70" dirty="0">
                <a:solidFill>
                  <a:srgbClr val="00A181"/>
                </a:solidFill>
                <a:latin typeface="Trebuchet MS"/>
                <a:cs typeface="Trebuchet MS"/>
              </a:rPr>
              <a:t>Carbon </a:t>
            </a:r>
            <a:r>
              <a:rPr sz="3600" spc="25" dirty="0">
                <a:solidFill>
                  <a:srgbClr val="00A181"/>
                </a:solidFill>
                <a:latin typeface="Trebuchet MS"/>
                <a:cs typeface="Trebuchet MS"/>
              </a:rPr>
              <a:t>Fiber- </a:t>
            </a:r>
            <a:r>
              <a:rPr sz="3600" spc="30" dirty="0">
                <a:solidFill>
                  <a:srgbClr val="00A181"/>
                </a:solidFill>
                <a:latin typeface="Trebuchet MS"/>
                <a:cs typeface="Trebuchet MS"/>
              </a:rPr>
              <a:t> </a:t>
            </a:r>
            <a:r>
              <a:rPr sz="3600" spc="130" dirty="0">
                <a:solidFill>
                  <a:srgbClr val="00A181"/>
                </a:solidFill>
                <a:latin typeface="Trebuchet MS"/>
                <a:cs typeface="Trebuchet MS"/>
              </a:rPr>
              <a:t>Based</a:t>
            </a:r>
            <a:r>
              <a:rPr sz="3600" spc="-260" dirty="0">
                <a:solidFill>
                  <a:srgbClr val="00A181"/>
                </a:solidFill>
                <a:latin typeface="Trebuchet MS"/>
                <a:cs typeface="Trebuchet MS"/>
              </a:rPr>
              <a:t> </a:t>
            </a:r>
            <a:r>
              <a:rPr sz="3600" spc="45" dirty="0">
                <a:solidFill>
                  <a:srgbClr val="00A181"/>
                </a:solidFill>
                <a:latin typeface="Trebuchet MS"/>
                <a:cs typeface="Trebuchet MS"/>
              </a:rPr>
              <a:t>Electrodes</a:t>
            </a:r>
            <a:endParaRPr sz="3600">
              <a:latin typeface="Trebuchet MS"/>
              <a:cs typeface="Trebuchet MS"/>
            </a:endParaRPr>
          </a:p>
          <a:p>
            <a:pPr marL="12700" marR="20320">
              <a:lnSpc>
                <a:spcPct val="115599"/>
              </a:lnSpc>
              <a:spcBef>
                <a:spcPts val="1839"/>
              </a:spcBef>
            </a:pPr>
            <a:r>
              <a:rPr sz="2000" b="1" spc="114" dirty="0">
                <a:latin typeface="Trebuchet MS"/>
                <a:cs typeface="Trebuchet MS"/>
              </a:rPr>
              <a:t>S</a:t>
            </a:r>
            <a:r>
              <a:rPr sz="2000" b="1" spc="30" dirty="0">
                <a:latin typeface="Trebuchet MS"/>
                <a:cs typeface="Trebuchet MS"/>
              </a:rPr>
              <a:t>o</a:t>
            </a:r>
            <a:r>
              <a:rPr sz="2000" b="1" spc="-35" dirty="0">
                <a:latin typeface="Trebuchet MS"/>
                <a:cs typeface="Trebuchet MS"/>
              </a:rPr>
              <a:t>m</a:t>
            </a:r>
            <a:r>
              <a:rPr sz="2000" b="1" spc="-50" dirty="0">
                <a:latin typeface="Trebuchet MS"/>
                <a:cs typeface="Trebuchet MS"/>
              </a:rPr>
              <a:t>e</a:t>
            </a:r>
            <a:r>
              <a:rPr sz="2000" b="1" spc="-130" dirty="0">
                <a:latin typeface="Trebuchet MS"/>
                <a:cs typeface="Trebuchet MS"/>
              </a:rPr>
              <a:t> </a:t>
            </a:r>
            <a:r>
              <a:rPr sz="2000" b="1" spc="-60" dirty="0">
                <a:latin typeface="Trebuchet MS"/>
                <a:cs typeface="Trebuchet MS"/>
              </a:rPr>
              <a:t>r</a:t>
            </a:r>
            <a:r>
              <a:rPr sz="2000" b="1" spc="-55" dirty="0">
                <a:latin typeface="Trebuchet MS"/>
                <a:cs typeface="Trebuchet MS"/>
              </a:rPr>
              <a:t>e</a:t>
            </a:r>
            <a:r>
              <a:rPr sz="2000" b="1" spc="95" dirty="0">
                <a:latin typeface="Trebuchet MS"/>
                <a:cs typeface="Trebuchet MS"/>
              </a:rPr>
              <a:t>s</a:t>
            </a:r>
            <a:r>
              <a:rPr sz="2000" b="1" spc="-55" dirty="0">
                <a:latin typeface="Trebuchet MS"/>
                <a:cs typeface="Trebuchet MS"/>
              </a:rPr>
              <a:t>e</a:t>
            </a:r>
            <a:r>
              <a:rPr sz="2000" b="1" spc="25" dirty="0">
                <a:latin typeface="Trebuchet MS"/>
                <a:cs typeface="Trebuchet MS"/>
              </a:rPr>
              <a:t>a</a:t>
            </a:r>
            <a:r>
              <a:rPr sz="2000" b="1" spc="-60" dirty="0">
                <a:latin typeface="Trebuchet MS"/>
                <a:cs typeface="Trebuchet MS"/>
              </a:rPr>
              <a:t>r</a:t>
            </a:r>
            <a:r>
              <a:rPr sz="2000" b="1" spc="-75" dirty="0">
                <a:latin typeface="Trebuchet MS"/>
                <a:cs typeface="Trebuchet MS"/>
              </a:rPr>
              <a:t>c</a:t>
            </a:r>
            <a:r>
              <a:rPr sz="2000" b="1" spc="-35" dirty="0">
                <a:latin typeface="Trebuchet MS"/>
                <a:cs typeface="Trebuchet MS"/>
              </a:rPr>
              <a:t>h</a:t>
            </a:r>
            <a:r>
              <a:rPr sz="2000" b="1" spc="-130" dirty="0">
                <a:latin typeface="Trebuchet MS"/>
                <a:cs typeface="Trebuchet MS"/>
              </a:rPr>
              <a:t> </a:t>
            </a:r>
            <a:r>
              <a:rPr sz="2000" b="1" spc="-40" dirty="0">
                <a:latin typeface="Trebuchet MS"/>
                <a:cs typeface="Trebuchet MS"/>
              </a:rPr>
              <a:t>h</a:t>
            </a:r>
            <a:r>
              <a:rPr sz="2000" b="1" spc="25" dirty="0">
                <a:latin typeface="Trebuchet MS"/>
                <a:cs typeface="Trebuchet MS"/>
              </a:rPr>
              <a:t>a</a:t>
            </a:r>
            <a:r>
              <a:rPr sz="2000" b="1" spc="100" dirty="0">
                <a:latin typeface="Trebuchet MS"/>
                <a:cs typeface="Trebuchet MS"/>
              </a:rPr>
              <a:t>s</a:t>
            </a:r>
            <a:r>
              <a:rPr sz="2000" b="1" spc="-130" dirty="0">
                <a:latin typeface="Trebuchet MS"/>
                <a:cs typeface="Trebuchet MS"/>
              </a:rPr>
              <a:t> </a:t>
            </a:r>
            <a:r>
              <a:rPr sz="2000" b="1" spc="-45" dirty="0">
                <a:latin typeface="Trebuchet MS"/>
                <a:cs typeface="Trebuchet MS"/>
              </a:rPr>
              <a:t>u</a:t>
            </a:r>
            <a:r>
              <a:rPr sz="2000" b="1" spc="-30" dirty="0">
                <a:latin typeface="Trebuchet MS"/>
                <a:cs typeface="Trebuchet MS"/>
              </a:rPr>
              <a:t>t</a:t>
            </a:r>
            <a:r>
              <a:rPr sz="2000" b="1" spc="-40" dirty="0">
                <a:latin typeface="Trebuchet MS"/>
                <a:cs typeface="Trebuchet MS"/>
              </a:rPr>
              <a:t>i</a:t>
            </a:r>
            <a:r>
              <a:rPr sz="2000" b="1" spc="-5" dirty="0">
                <a:latin typeface="Trebuchet MS"/>
                <a:cs typeface="Trebuchet MS"/>
              </a:rPr>
              <a:t>l</a:t>
            </a:r>
            <a:r>
              <a:rPr sz="2000" b="1" spc="-40" dirty="0">
                <a:latin typeface="Trebuchet MS"/>
                <a:cs typeface="Trebuchet MS"/>
              </a:rPr>
              <a:t>i</a:t>
            </a:r>
            <a:r>
              <a:rPr sz="2000" b="1" spc="-145" dirty="0">
                <a:latin typeface="Trebuchet MS"/>
                <a:cs typeface="Trebuchet MS"/>
              </a:rPr>
              <a:t>z</a:t>
            </a:r>
            <a:r>
              <a:rPr sz="2000" b="1" spc="-55" dirty="0">
                <a:latin typeface="Trebuchet MS"/>
                <a:cs typeface="Trebuchet MS"/>
              </a:rPr>
              <a:t>e</a:t>
            </a:r>
            <a:r>
              <a:rPr sz="2000" b="1" spc="25" dirty="0">
                <a:latin typeface="Trebuchet MS"/>
                <a:cs typeface="Trebuchet MS"/>
              </a:rPr>
              <a:t>d  </a:t>
            </a:r>
            <a:r>
              <a:rPr sz="2000" b="1" spc="-15" dirty="0">
                <a:latin typeface="Trebuchet MS"/>
                <a:cs typeface="Trebuchet MS"/>
              </a:rPr>
              <a:t>carbon </a:t>
            </a:r>
            <a:r>
              <a:rPr sz="2000" b="1" spc="-10" dirty="0">
                <a:latin typeface="Trebuchet MS"/>
                <a:cs typeface="Trebuchet MS"/>
              </a:rPr>
              <a:t>fibers </a:t>
            </a:r>
            <a:r>
              <a:rPr sz="2000" b="1" spc="65" dirty="0">
                <a:latin typeface="Trebuchet MS"/>
                <a:cs typeface="Trebuchet MS"/>
              </a:rPr>
              <a:t>as </a:t>
            </a:r>
            <a:r>
              <a:rPr sz="2000" b="1" spc="-30" dirty="0">
                <a:latin typeface="Trebuchet MS"/>
                <a:cs typeface="Trebuchet MS"/>
              </a:rPr>
              <a:t>electrode </a:t>
            </a:r>
            <a:r>
              <a:rPr sz="2000" b="1" spc="-25" dirty="0">
                <a:latin typeface="Trebuchet MS"/>
                <a:cs typeface="Trebuchet MS"/>
              </a:rPr>
              <a:t> </a:t>
            </a:r>
            <a:r>
              <a:rPr sz="2000" b="1" spc="-35" dirty="0">
                <a:latin typeface="Trebuchet MS"/>
                <a:cs typeface="Trebuchet MS"/>
              </a:rPr>
              <a:t>m</a:t>
            </a:r>
            <a:r>
              <a:rPr sz="2000" b="1" spc="25" dirty="0">
                <a:latin typeface="Trebuchet MS"/>
                <a:cs typeface="Trebuchet MS"/>
              </a:rPr>
              <a:t>a</a:t>
            </a:r>
            <a:r>
              <a:rPr sz="2000" b="1" spc="-30" dirty="0">
                <a:latin typeface="Trebuchet MS"/>
                <a:cs typeface="Trebuchet MS"/>
              </a:rPr>
              <a:t>t</a:t>
            </a:r>
            <a:r>
              <a:rPr sz="2000" b="1" spc="-55" dirty="0">
                <a:latin typeface="Trebuchet MS"/>
                <a:cs typeface="Trebuchet MS"/>
              </a:rPr>
              <a:t>e</a:t>
            </a:r>
            <a:r>
              <a:rPr sz="2000" b="1" spc="-60" dirty="0">
                <a:latin typeface="Trebuchet MS"/>
                <a:cs typeface="Trebuchet MS"/>
              </a:rPr>
              <a:t>r</a:t>
            </a:r>
            <a:r>
              <a:rPr sz="2000" b="1" spc="-40" dirty="0">
                <a:latin typeface="Trebuchet MS"/>
                <a:cs typeface="Trebuchet MS"/>
              </a:rPr>
              <a:t>i</a:t>
            </a:r>
            <a:r>
              <a:rPr sz="2000" b="1" spc="25" dirty="0">
                <a:latin typeface="Trebuchet MS"/>
                <a:cs typeface="Trebuchet MS"/>
              </a:rPr>
              <a:t>a</a:t>
            </a:r>
            <a:r>
              <a:rPr sz="2000" b="1" spc="-5" dirty="0">
                <a:latin typeface="Trebuchet MS"/>
                <a:cs typeface="Trebuchet MS"/>
              </a:rPr>
              <a:t>l</a:t>
            </a:r>
            <a:r>
              <a:rPr sz="2000" b="1" spc="100" dirty="0">
                <a:latin typeface="Trebuchet MS"/>
                <a:cs typeface="Trebuchet MS"/>
              </a:rPr>
              <a:t>s</a:t>
            </a:r>
            <a:r>
              <a:rPr sz="2000" b="1" spc="-130" dirty="0">
                <a:latin typeface="Trebuchet MS"/>
                <a:cs typeface="Trebuchet MS"/>
              </a:rPr>
              <a:t> </a:t>
            </a:r>
            <a:r>
              <a:rPr sz="2000" b="1" spc="30" dirty="0">
                <a:latin typeface="Trebuchet MS"/>
                <a:cs typeface="Trebuchet MS"/>
              </a:rPr>
              <a:t>d</a:t>
            </a:r>
            <a:r>
              <a:rPr sz="2000" b="1" spc="-45" dirty="0">
                <a:latin typeface="Trebuchet MS"/>
                <a:cs typeface="Trebuchet MS"/>
              </a:rPr>
              <a:t>u</a:t>
            </a:r>
            <a:r>
              <a:rPr sz="2000" b="1" spc="-50" dirty="0">
                <a:latin typeface="Trebuchet MS"/>
                <a:cs typeface="Trebuchet MS"/>
              </a:rPr>
              <a:t>e</a:t>
            </a:r>
            <a:r>
              <a:rPr sz="2000" b="1" spc="-130" dirty="0">
                <a:latin typeface="Trebuchet MS"/>
                <a:cs typeface="Trebuchet MS"/>
              </a:rPr>
              <a:t> </a:t>
            </a:r>
            <a:r>
              <a:rPr sz="2000" b="1" spc="-30" dirty="0">
                <a:latin typeface="Trebuchet MS"/>
                <a:cs typeface="Trebuchet MS"/>
              </a:rPr>
              <a:t>t</a:t>
            </a:r>
            <a:r>
              <a:rPr sz="2000" b="1" spc="35" dirty="0">
                <a:latin typeface="Trebuchet MS"/>
                <a:cs typeface="Trebuchet MS"/>
              </a:rPr>
              <a:t>o</a:t>
            </a:r>
            <a:r>
              <a:rPr sz="2000" b="1" spc="-130" dirty="0">
                <a:latin typeface="Trebuchet MS"/>
                <a:cs typeface="Trebuchet MS"/>
              </a:rPr>
              <a:t> </a:t>
            </a:r>
            <a:r>
              <a:rPr sz="2000" b="1" spc="-30" dirty="0">
                <a:latin typeface="Trebuchet MS"/>
                <a:cs typeface="Trebuchet MS"/>
              </a:rPr>
              <a:t>t</a:t>
            </a:r>
            <a:r>
              <a:rPr sz="2000" b="1" spc="-40" dirty="0">
                <a:latin typeface="Trebuchet MS"/>
                <a:cs typeface="Trebuchet MS"/>
              </a:rPr>
              <a:t>h</a:t>
            </a:r>
            <a:r>
              <a:rPr sz="2000" b="1" spc="-55" dirty="0">
                <a:latin typeface="Trebuchet MS"/>
                <a:cs typeface="Trebuchet MS"/>
              </a:rPr>
              <a:t>e</a:t>
            </a:r>
            <a:r>
              <a:rPr sz="2000" b="1" spc="-40" dirty="0">
                <a:latin typeface="Trebuchet MS"/>
                <a:cs typeface="Trebuchet MS"/>
              </a:rPr>
              <a:t>i</a:t>
            </a:r>
            <a:r>
              <a:rPr sz="2000" b="1" spc="-55" dirty="0">
                <a:latin typeface="Trebuchet MS"/>
                <a:cs typeface="Trebuchet MS"/>
              </a:rPr>
              <a:t>r</a:t>
            </a:r>
            <a:r>
              <a:rPr sz="2000" b="1" spc="-130" dirty="0">
                <a:latin typeface="Trebuchet MS"/>
                <a:cs typeface="Trebuchet MS"/>
              </a:rPr>
              <a:t> </a:t>
            </a:r>
            <a:r>
              <a:rPr sz="2000" b="1" spc="95" dirty="0">
                <a:latin typeface="Trebuchet MS"/>
                <a:cs typeface="Trebuchet MS"/>
              </a:rPr>
              <a:t>s</a:t>
            </a:r>
            <a:r>
              <a:rPr sz="2000" b="1" spc="-30" dirty="0">
                <a:latin typeface="Trebuchet MS"/>
                <a:cs typeface="Trebuchet MS"/>
              </a:rPr>
              <a:t>t</a:t>
            </a:r>
            <a:r>
              <a:rPr sz="2000" b="1" spc="-60" dirty="0">
                <a:latin typeface="Trebuchet MS"/>
                <a:cs typeface="Trebuchet MS"/>
              </a:rPr>
              <a:t>r</a:t>
            </a:r>
            <a:r>
              <a:rPr sz="2000" b="1" spc="-55" dirty="0">
                <a:latin typeface="Trebuchet MS"/>
                <a:cs typeface="Trebuchet MS"/>
              </a:rPr>
              <a:t>e</a:t>
            </a:r>
            <a:r>
              <a:rPr sz="2000" b="1" spc="-35" dirty="0">
                <a:latin typeface="Trebuchet MS"/>
                <a:cs typeface="Trebuchet MS"/>
              </a:rPr>
              <a:t>n</a:t>
            </a:r>
            <a:r>
              <a:rPr sz="2000" b="1" spc="90" dirty="0">
                <a:latin typeface="Trebuchet MS"/>
                <a:cs typeface="Trebuchet MS"/>
              </a:rPr>
              <a:t>g</a:t>
            </a:r>
            <a:r>
              <a:rPr sz="2000" b="1" spc="-30" dirty="0">
                <a:latin typeface="Trebuchet MS"/>
                <a:cs typeface="Trebuchet MS"/>
              </a:rPr>
              <a:t>t</a:t>
            </a:r>
            <a:r>
              <a:rPr sz="2000" b="1" spc="-25" dirty="0">
                <a:latin typeface="Trebuchet MS"/>
                <a:cs typeface="Trebuchet MS"/>
              </a:rPr>
              <a:t>h  </a:t>
            </a:r>
            <a:r>
              <a:rPr sz="2000" b="1" spc="25" dirty="0">
                <a:latin typeface="Trebuchet MS"/>
                <a:cs typeface="Trebuchet MS"/>
              </a:rPr>
              <a:t>a</a:t>
            </a:r>
            <a:r>
              <a:rPr sz="2000" b="1" spc="-35" dirty="0">
                <a:latin typeface="Trebuchet MS"/>
                <a:cs typeface="Trebuchet MS"/>
              </a:rPr>
              <a:t>n</a:t>
            </a:r>
            <a:r>
              <a:rPr sz="2000" b="1" spc="35" dirty="0">
                <a:latin typeface="Trebuchet MS"/>
                <a:cs typeface="Trebuchet MS"/>
              </a:rPr>
              <a:t>d</a:t>
            </a:r>
            <a:r>
              <a:rPr sz="2000" b="1" spc="-130" dirty="0">
                <a:latin typeface="Trebuchet MS"/>
                <a:cs typeface="Trebuchet MS"/>
              </a:rPr>
              <a:t> </a:t>
            </a:r>
            <a:r>
              <a:rPr sz="2000" b="1" spc="-55" dirty="0">
                <a:latin typeface="Trebuchet MS"/>
                <a:cs typeface="Trebuchet MS"/>
              </a:rPr>
              <a:t>e</a:t>
            </a:r>
            <a:r>
              <a:rPr sz="2000" b="1" spc="-5" dirty="0">
                <a:latin typeface="Trebuchet MS"/>
                <a:cs typeface="Trebuchet MS"/>
              </a:rPr>
              <a:t>l</a:t>
            </a:r>
            <a:r>
              <a:rPr sz="2000" b="1" spc="-55" dirty="0">
                <a:latin typeface="Trebuchet MS"/>
                <a:cs typeface="Trebuchet MS"/>
              </a:rPr>
              <a:t>e</a:t>
            </a:r>
            <a:r>
              <a:rPr sz="2000" b="1" spc="-75" dirty="0">
                <a:latin typeface="Trebuchet MS"/>
                <a:cs typeface="Trebuchet MS"/>
              </a:rPr>
              <a:t>c</a:t>
            </a:r>
            <a:r>
              <a:rPr sz="2000" b="1" spc="-30" dirty="0">
                <a:latin typeface="Trebuchet MS"/>
                <a:cs typeface="Trebuchet MS"/>
              </a:rPr>
              <a:t>t</a:t>
            </a:r>
            <a:r>
              <a:rPr sz="2000" b="1" spc="-60" dirty="0">
                <a:latin typeface="Trebuchet MS"/>
                <a:cs typeface="Trebuchet MS"/>
              </a:rPr>
              <a:t>r</a:t>
            </a:r>
            <a:r>
              <a:rPr sz="2000" b="1" spc="-40" dirty="0">
                <a:latin typeface="Trebuchet MS"/>
                <a:cs typeface="Trebuchet MS"/>
              </a:rPr>
              <a:t>i</a:t>
            </a:r>
            <a:r>
              <a:rPr sz="2000" b="1" spc="-75" dirty="0">
                <a:latin typeface="Trebuchet MS"/>
                <a:cs typeface="Trebuchet MS"/>
              </a:rPr>
              <a:t>c</a:t>
            </a:r>
            <a:r>
              <a:rPr sz="2000" b="1" spc="25" dirty="0">
                <a:latin typeface="Trebuchet MS"/>
                <a:cs typeface="Trebuchet MS"/>
              </a:rPr>
              <a:t>a</a:t>
            </a:r>
            <a:r>
              <a:rPr sz="2000" b="1" dirty="0">
                <a:latin typeface="Trebuchet MS"/>
                <a:cs typeface="Trebuchet MS"/>
              </a:rPr>
              <a:t>l</a:t>
            </a:r>
            <a:r>
              <a:rPr sz="2000" b="1" spc="-130" dirty="0">
                <a:latin typeface="Trebuchet MS"/>
                <a:cs typeface="Trebuchet MS"/>
              </a:rPr>
              <a:t> </a:t>
            </a:r>
            <a:r>
              <a:rPr sz="2000" b="1" spc="-75" dirty="0">
                <a:latin typeface="Trebuchet MS"/>
                <a:cs typeface="Trebuchet MS"/>
              </a:rPr>
              <a:t>c</a:t>
            </a:r>
            <a:r>
              <a:rPr sz="2000" b="1" spc="30" dirty="0">
                <a:latin typeface="Trebuchet MS"/>
                <a:cs typeface="Trebuchet MS"/>
              </a:rPr>
              <a:t>o</a:t>
            </a:r>
            <a:r>
              <a:rPr sz="2000" b="1" spc="-35" dirty="0">
                <a:latin typeface="Trebuchet MS"/>
                <a:cs typeface="Trebuchet MS"/>
              </a:rPr>
              <a:t>n</a:t>
            </a:r>
            <a:r>
              <a:rPr sz="2000" b="1" spc="30" dirty="0">
                <a:latin typeface="Trebuchet MS"/>
                <a:cs typeface="Trebuchet MS"/>
              </a:rPr>
              <a:t>d</a:t>
            </a:r>
            <a:r>
              <a:rPr sz="2000" b="1" spc="-45" dirty="0">
                <a:latin typeface="Trebuchet MS"/>
                <a:cs typeface="Trebuchet MS"/>
              </a:rPr>
              <a:t>u</a:t>
            </a:r>
            <a:r>
              <a:rPr sz="2000" b="1" spc="-75" dirty="0">
                <a:latin typeface="Trebuchet MS"/>
                <a:cs typeface="Trebuchet MS"/>
              </a:rPr>
              <a:t>c</a:t>
            </a:r>
            <a:r>
              <a:rPr sz="2000" b="1" spc="-30" dirty="0">
                <a:latin typeface="Trebuchet MS"/>
                <a:cs typeface="Trebuchet MS"/>
              </a:rPr>
              <a:t>t</a:t>
            </a:r>
            <a:r>
              <a:rPr sz="2000" b="1" spc="-40" dirty="0">
                <a:latin typeface="Trebuchet MS"/>
                <a:cs typeface="Trebuchet MS"/>
              </a:rPr>
              <a:t>i</a:t>
            </a:r>
            <a:r>
              <a:rPr sz="2000" b="1" spc="-35" dirty="0">
                <a:latin typeface="Trebuchet MS"/>
                <a:cs typeface="Trebuchet MS"/>
              </a:rPr>
              <a:t>v</a:t>
            </a:r>
            <a:r>
              <a:rPr sz="2000" b="1" spc="-40" dirty="0">
                <a:latin typeface="Trebuchet MS"/>
                <a:cs typeface="Trebuchet MS"/>
              </a:rPr>
              <a:t>i</a:t>
            </a:r>
            <a:r>
              <a:rPr sz="2000" b="1" spc="-30" dirty="0">
                <a:latin typeface="Trebuchet MS"/>
                <a:cs typeface="Trebuchet MS"/>
              </a:rPr>
              <a:t>t</a:t>
            </a:r>
            <a:r>
              <a:rPr sz="2000" b="1" spc="-35" dirty="0">
                <a:latin typeface="Trebuchet MS"/>
                <a:cs typeface="Trebuchet MS"/>
              </a:rPr>
              <a:t>y</a:t>
            </a:r>
            <a:r>
              <a:rPr sz="2000" b="1" spc="-130" dirty="0">
                <a:latin typeface="Trebuchet MS"/>
                <a:cs typeface="Trebuchet MS"/>
              </a:rPr>
              <a:t> </a:t>
            </a:r>
            <a:r>
              <a:rPr sz="2000" b="1" spc="25" dirty="0">
                <a:latin typeface="Trebuchet MS"/>
                <a:cs typeface="Trebuchet MS"/>
              </a:rPr>
              <a:t>b</a:t>
            </a:r>
            <a:r>
              <a:rPr sz="2000" b="1" spc="-45" dirty="0">
                <a:latin typeface="Trebuchet MS"/>
                <a:cs typeface="Trebuchet MS"/>
              </a:rPr>
              <a:t>u</a:t>
            </a:r>
            <a:r>
              <a:rPr sz="2000" b="1" spc="-20" dirty="0">
                <a:latin typeface="Trebuchet MS"/>
                <a:cs typeface="Trebuchet MS"/>
              </a:rPr>
              <a:t>t  </a:t>
            </a:r>
            <a:r>
              <a:rPr sz="2000" b="1" spc="-30" dirty="0">
                <a:latin typeface="Trebuchet MS"/>
                <a:cs typeface="Trebuchet MS"/>
              </a:rPr>
              <a:t>t</a:t>
            </a:r>
            <a:r>
              <a:rPr sz="2000" b="1" spc="-40" dirty="0">
                <a:latin typeface="Trebuchet MS"/>
                <a:cs typeface="Trebuchet MS"/>
              </a:rPr>
              <a:t>h</a:t>
            </a:r>
            <a:r>
              <a:rPr sz="2000" b="1" spc="-55" dirty="0">
                <a:latin typeface="Trebuchet MS"/>
                <a:cs typeface="Trebuchet MS"/>
              </a:rPr>
              <a:t>e</a:t>
            </a:r>
            <a:r>
              <a:rPr sz="2000" b="1" spc="-35" dirty="0">
                <a:latin typeface="Trebuchet MS"/>
                <a:cs typeface="Trebuchet MS"/>
              </a:rPr>
              <a:t>y</a:t>
            </a:r>
            <a:r>
              <a:rPr sz="2000" b="1" spc="-130" dirty="0">
                <a:latin typeface="Trebuchet MS"/>
                <a:cs typeface="Trebuchet MS"/>
              </a:rPr>
              <a:t> </a:t>
            </a:r>
            <a:r>
              <a:rPr sz="2000" b="1" spc="-40" dirty="0">
                <a:latin typeface="Trebuchet MS"/>
                <a:cs typeface="Trebuchet MS"/>
              </a:rPr>
              <a:t>h</a:t>
            </a:r>
            <a:r>
              <a:rPr sz="2000" b="1" spc="25" dirty="0">
                <a:latin typeface="Trebuchet MS"/>
                <a:cs typeface="Trebuchet MS"/>
              </a:rPr>
              <a:t>a</a:t>
            </a:r>
            <a:r>
              <a:rPr sz="2000" b="1" spc="-35" dirty="0">
                <a:latin typeface="Trebuchet MS"/>
                <a:cs typeface="Trebuchet MS"/>
              </a:rPr>
              <a:t>v</a:t>
            </a:r>
            <a:r>
              <a:rPr sz="2000" b="1" spc="-50" dirty="0">
                <a:latin typeface="Trebuchet MS"/>
                <a:cs typeface="Trebuchet MS"/>
              </a:rPr>
              <a:t>e</a:t>
            </a:r>
            <a:r>
              <a:rPr sz="2000" b="1" spc="-130" dirty="0">
                <a:latin typeface="Trebuchet MS"/>
                <a:cs typeface="Trebuchet MS"/>
              </a:rPr>
              <a:t> </a:t>
            </a:r>
            <a:r>
              <a:rPr sz="2000" b="1" spc="-5" dirty="0">
                <a:latin typeface="Trebuchet MS"/>
                <a:cs typeface="Trebuchet MS"/>
              </a:rPr>
              <a:t>l</a:t>
            </a:r>
            <a:r>
              <a:rPr sz="2000" b="1" spc="-40" dirty="0">
                <a:latin typeface="Trebuchet MS"/>
                <a:cs typeface="Trebuchet MS"/>
              </a:rPr>
              <a:t>i</a:t>
            </a:r>
            <a:r>
              <a:rPr sz="2000" b="1" spc="-35" dirty="0">
                <a:latin typeface="Trebuchet MS"/>
                <a:cs typeface="Trebuchet MS"/>
              </a:rPr>
              <a:t>m</a:t>
            </a:r>
            <a:r>
              <a:rPr sz="2000" b="1" spc="-40" dirty="0">
                <a:latin typeface="Trebuchet MS"/>
                <a:cs typeface="Trebuchet MS"/>
              </a:rPr>
              <a:t>i</a:t>
            </a:r>
            <a:r>
              <a:rPr sz="2000" b="1" spc="-30" dirty="0">
                <a:latin typeface="Trebuchet MS"/>
                <a:cs typeface="Trebuchet MS"/>
              </a:rPr>
              <a:t>t</a:t>
            </a:r>
            <a:r>
              <a:rPr sz="2000" b="1" spc="-55" dirty="0">
                <a:latin typeface="Trebuchet MS"/>
                <a:cs typeface="Trebuchet MS"/>
              </a:rPr>
              <a:t>e</a:t>
            </a:r>
            <a:r>
              <a:rPr sz="2000" b="1" spc="35" dirty="0">
                <a:latin typeface="Trebuchet MS"/>
                <a:cs typeface="Trebuchet MS"/>
              </a:rPr>
              <a:t>d</a:t>
            </a:r>
            <a:r>
              <a:rPr sz="2000" b="1" spc="-130" dirty="0">
                <a:latin typeface="Trebuchet MS"/>
                <a:cs typeface="Trebuchet MS"/>
              </a:rPr>
              <a:t> </a:t>
            </a:r>
            <a:r>
              <a:rPr sz="2000" b="1" spc="95" dirty="0">
                <a:latin typeface="Trebuchet MS"/>
                <a:cs typeface="Trebuchet MS"/>
              </a:rPr>
              <a:t>s</a:t>
            </a:r>
            <a:r>
              <a:rPr sz="2000" b="1" spc="20" dirty="0">
                <a:latin typeface="Trebuchet MS"/>
                <a:cs typeface="Trebuchet MS"/>
              </a:rPr>
              <a:t>p</a:t>
            </a:r>
            <a:r>
              <a:rPr sz="2000" b="1" spc="-55" dirty="0">
                <a:latin typeface="Trebuchet MS"/>
                <a:cs typeface="Trebuchet MS"/>
              </a:rPr>
              <a:t>e</a:t>
            </a:r>
            <a:r>
              <a:rPr sz="2000" b="1" spc="-75" dirty="0">
                <a:latin typeface="Trebuchet MS"/>
                <a:cs typeface="Trebuchet MS"/>
              </a:rPr>
              <a:t>c</a:t>
            </a:r>
            <a:r>
              <a:rPr sz="2000" b="1" spc="-40" dirty="0">
                <a:latin typeface="Trebuchet MS"/>
                <a:cs typeface="Trebuchet MS"/>
              </a:rPr>
              <a:t>i</a:t>
            </a:r>
            <a:r>
              <a:rPr sz="2000" b="1" spc="-35" dirty="0">
                <a:latin typeface="Trebuchet MS"/>
                <a:cs typeface="Trebuchet MS"/>
              </a:rPr>
              <a:t>f</a:t>
            </a:r>
            <a:r>
              <a:rPr sz="2000" b="1" spc="-40" dirty="0">
                <a:latin typeface="Trebuchet MS"/>
                <a:cs typeface="Trebuchet MS"/>
              </a:rPr>
              <a:t>i</a:t>
            </a:r>
            <a:r>
              <a:rPr sz="2000" b="1" spc="-50" dirty="0">
                <a:latin typeface="Trebuchet MS"/>
                <a:cs typeface="Trebuchet MS"/>
              </a:rPr>
              <a:t>c  </a:t>
            </a:r>
            <a:r>
              <a:rPr sz="2000" b="1" spc="95" dirty="0">
                <a:latin typeface="Trebuchet MS"/>
                <a:cs typeface="Trebuchet MS"/>
              </a:rPr>
              <a:t>s</a:t>
            </a:r>
            <a:r>
              <a:rPr sz="2000" b="1" spc="-45" dirty="0">
                <a:latin typeface="Trebuchet MS"/>
                <a:cs typeface="Trebuchet MS"/>
              </a:rPr>
              <a:t>u</a:t>
            </a:r>
            <a:r>
              <a:rPr sz="2000" b="1" spc="-60" dirty="0">
                <a:latin typeface="Trebuchet MS"/>
                <a:cs typeface="Trebuchet MS"/>
              </a:rPr>
              <a:t>r</a:t>
            </a:r>
            <a:r>
              <a:rPr sz="2000" b="1" spc="-35" dirty="0">
                <a:latin typeface="Trebuchet MS"/>
                <a:cs typeface="Trebuchet MS"/>
              </a:rPr>
              <a:t>f</a:t>
            </a:r>
            <a:r>
              <a:rPr sz="2000" b="1" spc="25" dirty="0">
                <a:latin typeface="Trebuchet MS"/>
                <a:cs typeface="Trebuchet MS"/>
              </a:rPr>
              <a:t>a</a:t>
            </a:r>
            <a:r>
              <a:rPr sz="2000" b="1" spc="-75" dirty="0">
                <a:latin typeface="Trebuchet MS"/>
                <a:cs typeface="Trebuchet MS"/>
              </a:rPr>
              <a:t>c</a:t>
            </a:r>
            <a:r>
              <a:rPr sz="2000" b="1" spc="-50" dirty="0">
                <a:latin typeface="Trebuchet MS"/>
                <a:cs typeface="Trebuchet MS"/>
              </a:rPr>
              <a:t>e</a:t>
            </a:r>
            <a:r>
              <a:rPr sz="2000" b="1" spc="-130" dirty="0">
                <a:latin typeface="Trebuchet MS"/>
                <a:cs typeface="Trebuchet MS"/>
              </a:rPr>
              <a:t> </a:t>
            </a:r>
            <a:r>
              <a:rPr sz="2000" b="1" spc="25" dirty="0">
                <a:latin typeface="Trebuchet MS"/>
                <a:cs typeface="Trebuchet MS"/>
              </a:rPr>
              <a:t>a</a:t>
            </a:r>
            <a:r>
              <a:rPr sz="2000" b="1" spc="-60" dirty="0">
                <a:latin typeface="Trebuchet MS"/>
                <a:cs typeface="Trebuchet MS"/>
              </a:rPr>
              <a:t>r</a:t>
            </a:r>
            <a:r>
              <a:rPr sz="2000" b="1" spc="-55" dirty="0">
                <a:latin typeface="Trebuchet MS"/>
                <a:cs typeface="Trebuchet MS"/>
              </a:rPr>
              <a:t>e</a:t>
            </a:r>
            <a:r>
              <a:rPr sz="2000" b="1" spc="25" dirty="0">
                <a:latin typeface="Trebuchet MS"/>
                <a:cs typeface="Trebuchet MS"/>
              </a:rPr>
              <a:t>a</a:t>
            </a:r>
            <a:r>
              <a:rPr sz="2000" b="1" spc="95" dirty="0">
                <a:latin typeface="Trebuchet MS"/>
                <a:cs typeface="Trebuchet MS"/>
              </a:rPr>
              <a:t>s</a:t>
            </a:r>
            <a:r>
              <a:rPr sz="2000" b="1" spc="-254" dirty="0">
                <a:latin typeface="Trebuchet MS"/>
                <a:cs typeface="Trebuchet MS"/>
              </a:rPr>
              <a:t>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012990" y="4130377"/>
            <a:ext cx="4446270" cy="383603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 marR="974090">
              <a:lnSpc>
                <a:spcPts val="4280"/>
              </a:lnSpc>
              <a:spcBef>
                <a:spcPts val="275"/>
              </a:spcBef>
            </a:pPr>
            <a:r>
              <a:rPr sz="3600" spc="45" dirty="0">
                <a:solidFill>
                  <a:srgbClr val="00A181"/>
                </a:solidFill>
                <a:latin typeface="Trebuchet MS"/>
                <a:cs typeface="Trebuchet MS"/>
              </a:rPr>
              <a:t>Carbonization</a:t>
            </a:r>
            <a:r>
              <a:rPr sz="3600" spc="-265" dirty="0">
                <a:solidFill>
                  <a:srgbClr val="00A181"/>
                </a:solidFill>
                <a:latin typeface="Trebuchet MS"/>
                <a:cs typeface="Trebuchet MS"/>
              </a:rPr>
              <a:t> </a:t>
            </a:r>
            <a:r>
              <a:rPr sz="3600" spc="40" dirty="0">
                <a:solidFill>
                  <a:srgbClr val="00A181"/>
                </a:solidFill>
                <a:latin typeface="Trebuchet MS"/>
                <a:cs typeface="Trebuchet MS"/>
              </a:rPr>
              <a:t>of </a:t>
            </a:r>
            <a:r>
              <a:rPr sz="3600" spc="-1075" dirty="0">
                <a:solidFill>
                  <a:srgbClr val="00A181"/>
                </a:solidFill>
                <a:latin typeface="Trebuchet MS"/>
                <a:cs typeface="Trebuchet MS"/>
              </a:rPr>
              <a:t> </a:t>
            </a:r>
            <a:r>
              <a:rPr sz="3600" spc="50" dirty="0">
                <a:solidFill>
                  <a:srgbClr val="00A181"/>
                </a:solidFill>
                <a:latin typeface="Trebuchet MS"/>
                <a:cs typeface="Trebuchet MS"/>
              </a:rPr>
              <a:t>Cellulose</a:t>
            </a:r>
            <a:endParaRPr sz="3600">
              <a:latin typeface="Trebuchet MS"/>
              <a:cs typeface="Trebuchet MS"/>
            </a:endParaRPr>
          </a:p>
          <a:p>
            <a:pPr marL="12700" marR="5080">
              <a:lnSpc>
                <a:spcPct val="115599"/>
              </a:lnSpc>
              <a:spcBef>
                <a:spcPts val="1839"/>
              </a:spcBef>
            </a:pPr>
            <a:r>
              <a:rPr sz="2000" b="1" spc="-95" dirty="0">
                <a:latin typeface="Trebuchet MS"/>
                <a:cs typeface="Trebuchet MS"/>
              </a:rPr>
              <a:t>A</a:t>
            </a:r>
            <a:r>
              <a:rPr sz="2000" b="1" spc="-35" dirty="0">
                <a:latin typeface="Trebuchet MS"/>
                <a:cs typeface="Trebuchet MS"/>
              </a:rPr>
              <a:t>n</a:t>
            </a:r>
            <a:r>
              <a:rPr sz="2000" b="1" spc="30" dirty="0">
                <a:latin typeface="Trebuchet MS"/>
                <a:cs typeface="Trebuchet MS"/>
              </a:rPr>
              <a:t>o</a:t>
            </a:r>
            <a:r>
              <a:rPr sz="2000" b="1" spc="-30" dirty="0">
                <a:latin typeface="Trebuchet MS"/>
                <a:cs typeface="Trebuchet MS"/>
              </a:rPr>
              <a:t>t</a:t>
            </a:r>
            <a:r>
              <a:rPr sz="2000" b="1" spc="-40" dirty="0">
                <a:latin typeface="Trebuchet MS"/>
                <a:cs typeface="Trebuchet MS"/>
              </a:rPr>
              <a:t>h</a:t>
            </a:r>
            <a:r>
              <a:rPr sz="2000" b="1" spc="-55" dirty="0">
                <a:latin typeface="Trebuchet MS"/>
                <a:cs typeface="Trebuchet MS"/>
              </a:rPr>
              <a:t>er</a:t>
            </a:r>
            <a:r>
              <a:rPr sz="2000" b="1" spc="-130" dirty="0">
                <a:latin typeface="Trebuchet MS"/>
                <a:cs typeface="Trebuchet MS"/>
              </a:rPr>
              <a:t> </a:t>
            </a:r>
            <a:r>
              <a:rPr sz="2000" b="1" spc="25" dirty="0">
                <a:latin typeface="Trebuchet MS"/>
                <a:cs typeface="Trebuchet MS"/>
              </a:rPr>
              <a:t>a</a:t>
            </a:r>
            <a:r>
              <a:rPr sz="2000" b="1" spc="-35" dirty="0">
                <a:latin typeface="Trebuchet MS"/>
                <a:cs typeface="Trebuchet MS"/>
              </a:rPr>
              <a:t>v</a:t>
            </a:r>
            <a:r>
              <a:rPr sz="2000" b="1" spc="-55" dirty="0">
                <a:latin typeface="Trebuchet MS"/>
                <a:cs typeface="Trebuchet MS"/>
              </a:rPr>
              <a:t>e</a:t>
            </a:r>
            <a:r>
              <a:rPr sz="2000" b="1" spc="-35" dirty="0">
                <a:latin typeface="Trebuchet MS"/>
                <a:cs typeface="Trebuchet MS"/>
              </a:rPr>
              <a:t>n</a:t>
            </a:r>
            <a:r>
              <a:rPr sz="2000" b="1" spc="-45" dirty="0">
                <a:latin typeface="Trebuchet MS"/>
                <a:cs typeface="Trebuchet MS"/>
              </a:rPr>
              <a:t>u</a:t>
            </a:r>
            <a:r>
              <a:rPr sz="2000" b="1" spc="-50" dirty="0">
                <a:latin typeface="Trebuchet MS"/>
                <a:cs typeface="Trebuchet MS"/>
              </a:rPr>
              <a:t>e</a:t>
            </a:r>
            <a:r>
              <a:rPr sz="2000" b="1" spc="-130" dirty="0">
                <a:latin typeface="Trebuchet MS"/>
                <a:cs typeface="Trebuchet MS"/>
              </a:rPr>
              <a:t> </a:t>
            </a:r>
            <a:r>
              <a:rPr sz="2000" b="1" spc="30" dirty="0">
                <a:latin typeface="Trebuchet MS"/>
                <a:cs typeface="Trebuchet MS"/>
              </a:rPr>
              <a:t>o</a:t>
            </a:r>
            <a:r>
              <a:rPr sz="2000" b="1" spc="-30" dirty="0">
                <a:latin typeface="Trebuchet MS"/>
                <a:cs typeface="Trebuchet MS"/>
              </a:rPr>
              <a:t>f</a:t>
            </a:r>
            <a:r>
              <a:rPr sz="2000" b="1" spc="-130" dirty="0">
                <a:latin typeface="Trebuchet MS"/>
                <a:cs typeface="Trebuchet MS"/>
              </a:rPr>
              <a:t> </a:t>
            </a:r>
            <a:r>
              <a:rPr sz="2000" b="1" spc="-60" dirty="0">
                <a:latin typeface="Trebuchet MS"/>
                <a:cs typeface="Trebuchet MS"/>
              </a:rPr>
              <a:t>r</a:t>
            </a:r>
            <a:r>
              <a:rPr sz="2000" b="1" spc="-55" dirty="0">
                <a:latin typeface="Trebuchet MS"/>
                <a:cs typeface="Trebuchet MS"/>
              </a:rPr>
              <a:t>e</a:t>
            </a:r>
            <a:r>
              <a:rPr sz="2000" b="1" spc="95" dirty="0">
                <a:latin typeface="Trebuchet MS"/>
                <a:cs typeface="Trebuchet MS"/>
              </a:rPr>
              <a:t>s</a:t>
            </a:r>
            <a:r>
              <a:rPr sz="2000" b="1" spc="-55" dirty="0">
                <a:latin typeface="Trebuchet MS"/>
                <a:cs typeface="Trebuchet MS"/>
              </a:rPr>
              <a:t>e</a:t>
            </a:r>
            <a:r>
              <a:rPr sz="2000" b="1" spc="25" dirty="0">
                <a:latin typeface="Trebuchet MS"/>
                <a:cs typeface="Trebuchet MS"/>
              </a:rPr>
              <a:t>a</a:t>
            </a:r>
            <a:r>
              <a:rPr sz="2000" b="1" spc="-60" dirty="0">
                <a:latin typeface="Trebuchet MS"/>
                <a:cs typeface="Trebuchet MS"/>
              </a:rPr>
              <a:t>r</a:t>
            </a:r>
            <a:r>
              <a:rPr sz="2000" b="1" spc="-75" dirty="0">
                <a:latin typeface="Trebuchet MS"/>
                <a:cs typeface="Trebuchet MS"/>
              </a:rPr>
              <a:t>c</a:t>
            </a:r>
            <a:r>
              <a:rPr sz="2000" b="1" spc="-35" dirty="0">
                <a:latin typeface="Trebuchet MS"/>
                <a:cs typeface="Trebuchet MS"/>
              </a:rPr>
              <a:t>h</a:t>
            </a:r>
            <a:r>
              <a:rPr sz="2000" b="1" spc="-130" dirty="0">
                <a:latin typeface="Trebuchet MS"/>
                <a:cs typeface="Trebuchet MS"/>
              </a:rPr>
              <a:t> </a:t>
            </a:r>
            <a:r>
              <a:rPr sz="2000" b="1" spc="-40" dirty="0">
                <a:latin typeface="Trebuchet MS"/>
                <a:cs typeface="Trebuchet MS"/>
              </a:rPr>
              <a:t>i</a:t>
            </a:r>
            <a:r>
              <a:rPr sz="2000" b="1" spc="-35" dirty="0">
                <a:latin typeface="Trebuchet MS"/>
                <a:cs typeface="Trebuchet MS"/>
              </a:rPr>
              <a:t>nv</a:t>
            </a:r>
            <a:r>
              <a:rPr sz="2000" b="1" spc="30" dirty="0">
                <a:latin typeface="Trebuchet MS"/>
                <a:cs typeface="Trebuchet MS"/>
              </a:rPr>
              <a:t>o</a:t>
            </a:r>
            <a:r>
              <a:rPr sz="2000" b="1" spc="-5" dirty="0">
                <a:latin typeface="Trebuchet MS"/>
                <a:cs typeface="Trebuchet MS"/>
              </a:rPr>
              <a:t>l</a:t>
            </a:r>
            <a:r>
              <a:rPr sz="2000" b="1" spc="-35" dirty="0">
                <a:latin typeface="Trebuchet MS"/>
                <a:cs typeface="Trebuchet MS"/>
              </a:rPr>
              <a:t>v</a:t>
            </a:r>
            <a:r>
              <a:rPr sz="2000" b="1" spc="-55" dirty="0">
                <a:latin typeface="Trebuchet MS"/>
                <a:cs typeface="Trebuchet MS"/>
              </a:rPr>
              <a:t>e</a:t>
            </a:r>
            <a:r>
              <a:rPr sz="2000" b="1" spc="80" dirty="0">
                <a:latin typeface="Trebuchet MS"/>
                <a:cs typeface="Trebuchet MS"/>
              </a:rPr>
              <a:t>s  </a:t>
            </a:r>
            <a:r>
              <a:rPr sz="2000" b="1" spc="-30" dirty="0">
                <a:latin typeface="Trebuchet MS"/>
                <a:cs typeface="Trebuchet MS"/>
              </a:rPr>
              <a:t>t</a:t>
            </a:r>
            <a:r>
              <a:rPr sz="2000" b="1" spc="-40" dirty="0">
                <a:latin typeface="Trebuchet MS"/>
                <a:cs typeface="Trebuchet MS"/>
              </a:rPr>
              <a:t>h</a:t>
            </a:r>
            <a:r>
              <a:rPr sz="2000" b="1" spc="-50" dirty="0">
                <a:latin typeface="Trebuchet MS"/>
                <a:cs typeface="Trebuchet MS"/>
              </a:rPr>
              <a:t>e</a:t>
            </a:r>
            <a:r>
              <a:rPr sz="2000" b="1" spc="-130" dirty="0">
                <a:latin typeface="Trebuchet MS"/>
                <a:cs typeface="Trebuchet MS"/>
              </a:rPr>
              <a:t> </a:t>
            </a:r>
            <a:r>
              <a:rPr sz="2000" b="1" spc="-75" dirty="0">
                <a:latin typeface="Trebuchet MS"/>
                <a:cs typeface="Trebuchet MS"/>
              </a:rPr>
              <a:t>c</a:t>
            </a:r>
            <a:r>
              <a:rPr sz="2000" b="1" spc="25" dirty="0">
                <a:latin typeface="Trebuchet MS"/>
                <a:cs typeface="Trebuchet MS"/>
              </a:rPr>
              <a:t>a</a:t>
            </a:r>
            <a:r>
              <a:rPr sz="2000" b="1" spc="-60" dirty="0">
                <a:latin typeface="Trebuchet MS"/>
                <a:cs typeface="Trebuchet MS"/>
              </a:rPr>
              <a:t>r</a:t>
            </a:r>
            <a:r>
              <a:rPr sz="2000" b="1" spc="25" dirty="0">
                <a:latin typeface="Trebuchet MS"/>
                <a:cs typeface="Trebuchet MS"/>
              </a:rPr>
              <a:t>b</a:t>
            </a:r>
            <a:r>
              <a:rPr sz="2000" b="1" spc="30" dirty="0">
                <a:latin typeface="Trebuchet MS"/>
                <a:cs typeface="Trebuchet MS"/>
              </a:rPr>
              <a:t>o</a:t>
            </a:r>
            <a:r>
              <a:rPr sz="2000" b="1" spc="-35" dirty="0">
                <a:latin typeface="Trebuchet MS"/>
                <a:cs typeface="Trebuchet MS"/>
              </a:rPr>
              <a:t>n</a:t>
            </a:r>
            <a:r>
              <a:rPr sz="2000" b="1" spc="-40" dirty="0">
                <a:latin typeface="Trebuchet MS"/>
                <a:cs typeface="Trebuchet MS"/>
              </a:rPr>
              <a:t>i</a:t>
            </a:r>
            <a:r>
              <a:rPr sz="2000" b="1" spc="-145" dirty="0">
                <a:latin typeface="Trebuchet MS"/>
                <a:cs typeface="Trebuchet MS"/>
              </a:rPr>
              <a:t>z</a:t>
            </a:r>
            <a:r>
              <a:rPr sz="2000" b="1" spc="25" dirty="0">
                <a:latin typeface="Trebuchet MS"/>
                <a:cs typeface="Trebuchet MS"/>
              </a:rPr>
              <a:t>a</a:t>
            </a:r>
            <a:r>
              <a:rPr sz="2000" b="1" spc="-30" dirty="0">
                <a:latin typeface="Trebuchet MS"/>
                <a:cs typeface="Trebuchet MS"/>
              </a:rPr>
              <a:t>t</a:t>
            </a:r>
            <a:r>
              <a:rPr sz="2000" b="1" spc="-40" dirty="0">
                <a:latin typeface="Trebuchet MS"/>
                <a:cs typeface="Trebuchet MS"/>
              </a:rPr>
              <a:t>i</a:t>
            </a:r>
            <a:r>
              <a:rPr sz="2000" b="1" spc="30" dirty="0">
                <a:latin typeface="Trebuchet MS"/>
                <a:cs typeface="Trebuchet MS"/>
              </a:rPr>
              <a:t>o</a:t>
            </a:r>
            <a:r>
              <a:rPr sz="2000" b="1" spc="-30" dirty="0">
                <a:latin typeface="Trebuchet MS"/>
                <a:cs typeface="Trebuchet MS"/>
              </a:rPr>
              <a:t>n</a:t>
            </a:r>
            <a:r>
              <a:rPr sz="2000" b="1" spc="-130" dirty="0">
                <a:latin typeface="Trebuchet MS"/>
                <a:cs typeface="Trebuchet MS"/>
              </a:rPr>
              <a:t> </a:t>
            </a:r>
            <a:r>
              <a:rPr sz="2000" b="1" spc="30" dirty="0">
                <a:latin typeface="Trebuchet MS"/>
                <a:cs typeface="Trebuchet MS"/>
              </a:rPr>
              <a:t>o</a:t>
            </a:r>
            <a:r>
              <a:rPr sz="2000" b="1" spc="-30" dirty="0">
                <a:latin typeface="Trebuchet MS"/>
                <a:cs typeface="Trebuchet MS"/>
              </a:rPr>
              <a:t>f</a:t>
            </a:r>
            <a:r>
              <a:rPr sz="2000" b="1" spc="-130" dirty="0">
                <a:latin typeface="Trebuchet MS"/>
                <a:cs typeface="Trebuchet MS"/>
              </a:rPr>
              <a:t> </a:t>
            </a:r>
            <a:r>
              <a:rPr sz="2000" b="1" spc="-75" dirty="0">
                <a:latin typeface="Trebuchet MS"/>
                <a:cs typeface="Trebuchet MS"/>
              </a:rPr>
              <a:t>c</a:t>
            </a:r>
            <a:r>
              <a:rPr sz="2000" b="1" spc="-55" dirty="0">
                <a:latin typeface="Trebuchet MS"/>
                <a:cs typeface="Trebuchet MS"/>
              </a:rPr>
              <a:t>e</a:t>
            </a:r>
            <a:r>
              <a:rPr sz="2000" b="1" spc="-5" dirty="0">
                <a:latin typeface="Trebuchet MS"/>
                <a:cs typeface="Trebuchet MS"/>
              </a:rPr>
              <a:t>ll</a:t>
            </a:r>
            <a:r>
              <a:rPr sz="2000" b="1" spc="-45" dirty="0">
                <a:latin typeface="Trebuchet MS"/>
                <a:cs typeface="Trebuchet MS"/>
              </a:rPr>
              <a:t>u</a:t>
            </a:r>
            <a:r>
              <a:rPr sz="2000" b="1" spc="-5" dirty="0">
                <a:latin typeface="Trebuchet MS"/>
                <a:cs typeface="Trebuchet MS"/>
              </a:rPr>
              <a:t>l</a:t>
            </a:r>
            <a:r>
              <a:rPr sz="2000" b="1" spc="30" dirty="0">
                <a:latin typeface="Trebuchet MS"/>
                <a:cs typeface="Trebuchet MS"/>
              </a:rPr>
              <a:t>o</a:t>
            </a:r>
            <a:r>
              <a:rPr sz="2000" b="1" spc="95" dirty="0">
                <a:latin typeface="Trebuchet MS"/>
                <a:cs typeface="Trebuchet MS"/>
              </a:rPr>
              <a:t>s</a:t>
            </a:r>
            <a:r>
              <a:rPr sz="2000" b="1" spc="-50" dirty="0">
                <a:latin typeface="Trebuchet MS"/>
                <a:cs typeface="Trebuchet MS"/>
              </a:rPr>
              <a:t>e</a:t>
            </a:r>
            <a:r>
              <a:rPr sz="2000" b="1" spc="-130" dirty="0">
                <a:latin typeface="Trebuchet MS"/>
                <a:cs typeface="Trebuchet MS"/>
              </a:rPr>
              <a:t> </a:t>
            </a:r>
            <a:r>
              <a:rPr sz="2000" b="1" spc="-30" dirty="0">
                <a:latin typeface="Trebuchet MS"/>
                <a:cs typeface="Trebuchet MS"/>
              </a:rPr>
              <a:t>t</a:t>
            </a:r>
            <a:r>
              <a:rPr sz="2000" b="1" spc="20" dirty="0">
                <a:latin typeface="Trebuchet MS"/>
                <a:cs typeface="Trebuchet MS"/>
              </a:rPr>
              <a:t>o  </a:t>
            </a:r>
            <a:r>
              <a:rPr sz="2000" b="1" spc="-75" dirty="0">
                <a:latin typeface="Trebuchet MS"/>
                <a:cs typeface="Trebuchet MS"/>
              </a:rPr>
              <a:t>c</a:t>
            </a:r>
            <a:r>
              <a:rPr sz="2000" b="1" spc="-60" dirty="0">
                <a:latin typeface="Trebuchet MS"/>
                <a:cs typeface="Trebuchet MS"/>
              </a:rPr>
              <a:t>r</a:t>
            </a:r>
            <a:r>
              <a:rPr sz="2000" b="1" spc="-55" dirty="0">
                <a:latin typeface="Trebuchet MS"/>
                <a:cs typeface="Trebuchet MS"/>
              </a:rPr>
              <a:t>e</a:t>
            </a:r>
            <a:r>
              <a:rPr sz="2000" b="1" spc="25" dirty="0">
                <a:latin typeface="Trebuchet MS"/>
                <a:cs typeface="Trebuchet MS"/>
              </a:rPr>
              <a:t>a</a:t>
            </a:r>
            <a:r>
              <a:rPr sz="2000" b="1" spc="-30" dirty="0">
                <a:latin typeface="Trebuchet MS"/>
                <a:cs typeface="Trebuchet MS"/>
              </a:rPr>
              <a:t>t</a:t>
            </a:r>
            <a:r>
              <a:rPr sz="2000" b="1" spc="-50" dirty="0">
                <a:latin typeface="Trebuchet MS"/>
                <a:cs typeface="Trebuchet MS"/>
              </a:rPr>
              <a:t>e</a:t>
            </a:r>
            <a:r>
              <a:rPr sz="2000" b="1" spc="-130" dirty="0">
                <a:latin typeface="Trebuchet MS"/>
                <a:cs typeface="Trebuchet MS"/>
              </a:rPr>
              <a:t> </a:t>
            </a:r>
            <a:r>
              <a:rPr sz="2000" b="1" spc="-75" dirty="0">
                <a:latin typeface="Trebuchet MS"/>
                <a:cs typeface="Trebuchet MS"/>
              </a:rPr>
              <a:t>c</a:t>
            </a:r>
            <a:r>
              <a:rPr sz="2000" b="1" spc="25" dirty="0">
                <a:latin typeface="Trebuchet MS"/>
                <a:cs typeface="Trebuchet MS"/>
              </a:rPr>
              <a:t>a</a:t>
            </a:r>
            <a:r>
              <a:rPr sz="2000" b="1" spc="-60" dirty="0">
                <a:latin typeface="Trebuchet MS"/>
                <a:cs typeface="Trebuchet MS"/>
              </a:rPr>
              <a:t>r</a:t>
            </a:r>
            <a:r>
              <a:rPr sz="2000" b="1" spc="25" dirty="0">
                <a:latin typeface="Trebuchet MS"/>
                <a:cs typeface="Trebuchet MS"/>
              </a:rPr>
              <a:t>b</a:t>
            </a:r>
            <a:r>
              <a:rPr sz="2000" b="1" spc="30" dirty="0">
                <a:latin typeface="Trebuchet MS"/>
                <a:cs typeface="Trebuchet MS"/>
              </a:rPr>
              <a:t>o</a:t>
            </a:r>
            <a:r>
              <a:rPr sz="2000" b="1" spc="-30" dirty="0">
                <a:latin typeface="Trebuchet MS"/>
                <a:cs typeface="Trebuchet MS"/>
              </a:rPr>
              <a:t>n</a:t>
            </a:r>
            <a:r>
              <a:rPr sz="2000" b="1" spc="-130" dirty="0">
                <a:latin typeface="Trebuchet MS"/>
                <a:cs typeface="Trebuchet MS"/>
              </a:rPr>
              <a:t> </a:t>
            </a:r>
            <a:r>
              <a:rPr sz="2000" b="1" spc="-35" dirty="0">
                <a:latin typeface="Trebuchet MS"/>
                <a:cs typeface="Trebuchet MS"/>
              </a:rPr>
              <a:t>m</a:t>
            </a:r>
            <a:r>
              <a:rPr sz="2000" b="1" spc="25" dirty="0">
                <a:latin typeface="Trebuchet MS"/>
                <a:cs typeface="Trebuchet MS"/>
              </a:rPr>
              <a:t>a</a:t>
            </a:r>
            <a:r>
              <a:rPr sz="2000" b="1" spc="-30" dirty="0">
                <a:latin typeface="Trebuchet MS"/>
                <a:cs typeface="Trebuchet MS"/>
              </a:rPr>
              <a:t>t</a:t>
            </a:r>
            <a:r>
              <a:rPr sz="2000" b="1" spc="-55" dirty="0">
                <a:latin typeface="Trebuchet MS"/>
                <a:cs typeface="Trebuchet MS"/>
              </a:rPr>
              <a:t>e</a:t>
            </a:r>
            <a:r>
              <a:rPr sz="2000" b="1" spc="-60" dirty="0">
                <a:latin typeface="Trebuchet MS"/>
                <a:cs typeface="Trebuchet MS"/>
              </a:rPr>
              <a:t>r</a:t>
            </a:r>
            <a:r>
              <a:rPr sz="2000" b="1" spc="-40" dirty="0">
                <a:latin typeface="Trebuchet MS"/>
                <a:cs typeface="Trebuchet MS"/>
              </a:rPr>
              <a:t>i</a:t>
            </a:r>
            <a:r>
              <a:rPr sz="2000" b="1" spc="25" dirty="0">
                <a:latin typeface="Trebuchet MS"/>
                <a:cs typeface="Trebuchet MS"/>
              </a:rPr>
              <a:t>a</a:t>
            </a:r>
            <a:r>
              <a:rPr sz="2000" b="1" spc="-5" dirty="0">
                <a:latin typeface="Trebuchet MS"/>
                <a:cs typeface="Trebuchet MS"/>
              </a:rPr>
              <a:t>l</a:t>
            </a:r>
            <a:r>
              <a:rPr sz="2000" b="1" spc="100" dirty="0">
                <a:latin typeface="Trebuchet MS"/>
                <a:cs typeface="Trebuchet MS"/>
              </a:rPr>
              <a:t>s</a:t>
            </a:r>
            <a:r>
              <a:rPr sz="2000" b="1" spc="-130" dirty="0">
                <a:latin typeface="Trebuchet MS"/>
                <a:cs typeface="Trebuchet MS"/>
              </a:rPr>
              <a:t> </a:t>
            </a:r>
            <a:r>
              <a:rPr sz="2000" b="1" spc="-75" dirty="0">
                <a:latin typeface="Trebuchet MS"/>
                <a:cs typeface="Trebuchet MS"/>
              </a:rPr>
              <a:t>w</a:t>
            </a:r>
            <a:r>
              <a:rPr sz="2000" b="1" spc="-40" dirty="0">
                <a:latin typeface="Trebuchet MS"/>
                <a:cs typeface="Trebuchet MS"/>
              </a:rPr>
              <a:t>i</a:t>
            </a:r>
            <a:r>
              <a:rPr sz="2000" b="1" spc="-30" dirty="0">
                <a:latin typeface="Trebuchet MS"/>
                <a:cs typeface="Trebuchet MS"/>
              </a:rPr>
              <a:t>t</a:t>
            </a:r>
            <a:r>
              <a:rPr sz="2000" b="1" spc="-25" dirty="0">
                <a:latin typeface="Trebuchet MS"/>
                <a:cs typeface="Trebuchet MS"/>
              </a:rPr>
              <a:t>h  </a:t>
            </a:r>
            <a:r>
              <a:rPr sz="2000" b="1" spc="-40" dirty="0">
                <a:latin typeface="Trebuchet MS"/>
                <a:cs typeface="Trebuchet MS"/>
              </a:rPr>
              <a:t>i</a:t>
            </a:r>
            <a:r>
              <a:rPr sz="2000" b="1" spc="-35" dirty="0">
                <a:latin typeface="Trebuchet MS"/>
                <a:cs typeface="Trebuchet MS"/>
              </a:rPr>
              <a:t>m</a:t>
            </a:r>
            <a:r>
              <a:rPr sz="2000" b="1" spc="20" dirty="0">
                <a:latin typeface="Trebuchet MS"/>
                <a:cs typeface="Trebuchet MS"/>
              </a:rPr>
              <a:t>p</a:t>
            </a:r>
            <a:r>
              <a:rPr sz="2000" b="1" spc="-60" dirty="0">
                <a:latin typeface="Trebuchet MS"/>
                <a:cs typeface="Trebuchet MS"/>
              </a:rPr>
              <a:t>r</a:t>
            </a:r>
            <a:r>
              <a:rPr sz="2000" b="1" spc="30" dirty="0">
                <a:latin typeface="Trebuchet MS"/>
                <a:cs typeface="Trebuchet MS"/>
              </a:rPr>
              <a:t>o</a:t>
            </a:r>
            <a:r>
              <a:rPr sz="2000" b="1" spc="-35" dirty="0">
                <a:latin typeface="Trebuchet MS"/>
                <a:cs typeface="Trebuchet MS"/>
              </a:rPr>
              <a:t>v</a:t>
            </a:r>
            <a:r>
              <a:rPr sz="2000" b="1" spc="-55" dirty="0">
                <a:latin typeface="Trebuchet MS"/>
                <a:cs typeface="Trebuchet MS"/>
              </a:rPr>
              <a:t>e</a:t>
            </a:r>
            <a:r>
              <a:rPr sz="2000" b="1" spc="35" dirty="0">
                <a:latin typeface="Trebuchet MS"/>
                <a:cs typeface="Trebuchet MS"/>
              </a:rPr>
              <a:t>d</a:t>
            </a:r>
            <a:r>
              <a:rPr sz="2000" b="1" spc="-130" dirty="0">
                <a:latin typeface="Trebuchet MS"/>
                <a:cs typeface="Trebuchet MS"/>
              </a:rPr>
              <a:t> </a:t>
            </a:r>
            <a:r>
              <a:rPr sz="2000" b="1" spc="-55" dirty="0">
                <a:latin typeface="Trebuchet MS"/>
                <a:cs typeface="Trebuchet MS"/>
              </a:rPr>
              <a:t>e</a:t>
            </a:r>
            <a:r>
              <a:rPr sz="2000" b="1" spc="-5" dirty="0">
                <a:latin typeface="Trebuchet MS"/>
                <a:cs typeface="Trebuchet MS"/>
              </a:rPr>
              <a:t>l</a:t>
            </a:r>
            <a:r>
              <a:rPr sz="2000" b="1" spc="-55" dirty="0">
                <a:latin typeface="Trebuchet MS"/>
                <a:cs typeface="Trebuchet MS"/>
              </a:rPr>
              <a:t>e</a:t>
            </a:r>
            <a:r>
              <a:rPr sz="2000" b="1" spc="-75" dirty="0">
                <a:latin typeface="Trebuchet MS"/>
                <a:cs typeface="Trebuchet MS"/>
              </a:rPr>
              <a:t>c</a:t>
            </a:r>
            <a:r>
              <a:rPr sz="2000" b="1" spc="-30" dirty="0">
                <a:latin typeface="Trebuchet MS"/>
                <a:cs typeface="Trebuchet MS"/>
              </a:rPr>
              <a:t>t</a:t>
            </a:r>
            <a:r>
              <a:rPr sz="2000" b="1" spc="-60" dirty="0">
                <a:latin typeface="Trebuchet MS"/>
                <a:cs typeface="Trebuchet MS"/>
              </a:rPr>
              <a:t>r</a:t>
            </a:r>
            <a:r>
              <a:rPr sz="2000" b="1" spc="30" dirty="0">
                <a:latin typeface="Trebuchet MS"/>
                <a:cs typeface="Trebuchet MS"/>
              </a:rPr>
              <a:t>o</a:t>
            </a:r>
            <a:r>
              <a:rPr sz="2000" b="1" spc="-75" dirty="0">
                <a:latin typeface="Trebuchet MS"/>
                <a:cs typeface="Trebuchet MS"/>
              </a:rPr>
              <a:t>c</a:t>
            </a:r>
            <a:r>
              <a:rPr sz="2000" b="1" spc="-40" dirty="0">
                <a:latin typeface="Trebuchet MS"/>
                <a:cs typeface="Trebuchet MS"/>
              </a:rPr>
              <a:t>h</a:t>
            </a:r>
            <a:r>
              <a:rPr sz="2000" b="1" spc="-55" dirty="0">
                <a:latin typeface="Trebuchet MS"/>
                <a:cs typeface="Trebuchet MS"/>
              </a:rPr>
              <a:t>e</a:t>
            </a:r>
            <a:r>
              <a:rPr sz="2000" b="1" spc="-35" dirty="0">
                <a:latin typeface="Trebuchet MS"/>
                <a:cs typeface="Trebuchet MS"/>
              </a:rPr>
              <a:t>m</a:t>
            </a:r>
            <a:r>
              <a:rPr sz="2000" b="1" spc="-40" dirty="0">
                <a:latin typeface="Trebuchet MS"/>
                <a:cs typeface="Trebuchet MS"/>
              </a:rPr>
              <a:t>i</a:t>
            </a:r>
            <a:r>
              <a:rPr sz="2000" b="1" spc="-75" dirty="0">
                <a:latin typeface="Trebuchet MS"/>
                <a:cs typeface="Trebuchet MS"/>
              </a:rPr>
              <a:t>c</a:t>
            </a:r>
            <a:r>
              <a:rPr sz="2000" b="1" spc="25" dirty="0">
                <a:latin typeface="Trebuchet MS"/>
                <a:cs typeface="Trebuchet MS"/>
              </a:rPr>
              <a:t>a</a:t>
            </a:r>
            <a:r>
              <a:rPr sz="2000" b="1" dirty="0">
                <a:latin typeface="Trebuchet MS"/>
                <a:cs typeface="Trebuchet MS"/>
              </a:rPr>
              <a:t>l</a:t>
            </a:r>
            <a:r>
              <a:rPr sz="2000" b="1" spc="-130" dirty="0">
                <a:latin typeface="Trebuchet MS"/>
                <a:cs typeface="Trebuchet MS"/>
              </a:rPr>
              <a:t> </a:t>
            </a:r>
            <a:r>
              <a:rPr sz="2000" b="1" spc="20" dirty="0">
                <a:latin typeface="Trebuchet MS"/>
                <a:cs typeface="Trebuchet MS"/>
              </a:rPr>
              <a:t>p</a:t>
            </a:r>
            <a:r>
              <a:rPr sz="2000" b="1" spc="-60" dirty="0">
                <a:latin typeface="Trebuchet MS"/>
                <a:cs typeface="Trebuchet MS"/>
              </a:rPr>
              <a:t>r</a:t>
            </a:r>
            <a:r>
              <a:rPr sz="2000" b="1" spc="30" dirty="0">
                <a:latin typeface="Trebuchet MS"/>
                <a:cs typeface="Trebuchet MS"/>
              </a:rPr>
              <a:t>o</a:t>
            </a:r>
            <a:r>
              <a:rPr sz="2000" b="1" spc="20" dirty="0">
                <a:latin typeface="Trebuchet MS"/>
                <a:cs typeface="Trebuchet MS"/>
              </a:rPr>
              <a:t>p</a:t>
            </a:r>
            <a:r>
              <a:rPr sz="2000" b="1" spc="-55" dirty="0">
                <a:latin typeface="Trebuchet MS"/>
                <a:cs typeface="Trebuchet MS"/>
              </a:rPr>
              <a:t>e</a:t>
            </a:r>
            <a:r>
              <a:rPr sz="2000" b="1" spc="-60" dirty="0">
                <a:latin typeface="Trebuchet MS"/>
                <a:cs typeface="Trebuchet MS"/>
              </a:rPr>
              <a:t>r</a:t>
            </a:r>
            <a:r>
              <a:rPr sz="2000" b="1" spc="-30" dirty="0">
                <a:latin typeface="Trebuchet MS"/>
                <a:cs typeface="Trebuchet MS"/>
              </a:rPr>
              <a:t>t</a:t>
            </a:r>
            <a:r>
              <a:rPr sz="2000" b="1" spc="-40" dirty="0">
                <a:latin typeface="Trebuchet MS"/>
                <a:cs typeface="Trebuchet MS"/>
              </a:rPr>
              <a:t>i</a:t>
            </a:r>
            <a:r>
              <a:rPr sz="2000" b="1" spc="-55" dirty="0">
                <a:latin typeface="Trebuchet MS"/>
                <a:cs typeface="Trebuchet MS"/>
              </a:rPr>
              <a:t>e</a:t>
            </a:r>
            <a:r>
              <a:rPr sz="2000" b="1" spc="95" dirty="0">
                <a:latin typeface="Trebuchet MS"/>
                <a:cs typeface="Trebuchet MS"/>
              </a:rPr>
              <a:t>s</a:t>
            </a:r>
            <a:r>
              <a:rPr sz="2000" b="1" spc="-225" dirty="0">
                <a:latin typeface="Trebuchet MS"/>
                <a:cs typeface="Trebuchet MS"/>
              </a:rPr>
              <a:t>.  </a:t>
            </a:r>
            <a:r>
              <a:rPr sz="2000" b="1" spc="-70" dirty="0">
                <a:latin typeface="Trebuchet MS"/>
                <a:cs typeface="Trebuchet MS"/>
              </a:rPr>
              <a:t>However,</a:t>
            </a:r>
            <a:r>
              <a:rPr sz="2000" b="1" spc="-130" dirty="0">
                <a:latin typeface="Trebuchet MS"/>
                <a:cs typeface="Trebuchet MS"/>
              </a:rPr>
              <a:t> </a:t>
            </a:r>
            <a:r>
              <a:rPr sz="2000" b="1" spc="-15" dirty="0">
                <a:latin typeface="Trebuchet MS"/>
                <a:cs typeface="Trebuchet MS"/>
              </a:rPr>
              <a:t>these</a:t>
            </a:r>
            <a:r>
              <a:rPr sz="2000" b="1" spc="-130" dirty="0">
                <a:latin typeface="Trebuchet MS"/>
                <a:cs typeface="Trebuchet MS"/>
              </a:rPr>
              <a:t> </a:t>
            </a:r>
            <a:r>
              <a:rPr sz="2000" b="1" spc="10" dirty="0">
                <a:latin typeface="Trebuchet MS"/>
                <a:cs typeface="Trebuchet MS"/>
              </a:rPr>
              <a:t>studies</a:t>
            </a:r>
            <a:r>
              <a:rPr sz="2000" b="1" spc="-125" dirty="0">
                <a:latin typeface="Trebuchet MS"/>
                <a:cs typeface="Trebuchet MS"/>
              </a:rPr>
              <a:t> </a:t>
            </a:r>
            <a:r>
              <a:rPr sz="2000" b="1" spc="-25" dirty="0">
                <a:latin typeface="Trebuchet MS"/>
                <a:cs typeface="Trebuchet MS"/>
              </a:rPr>
              <a:t>often</a:t>
            </a:r>
            <a:r>
              <a:rPr sz="2000" b="1" spc="-130" dirty="0">
                <a:latin typeface="Trebuchet MS"/>
                <a:cs typeface="Trebuchet MS"/>
              </a:rPr>
              <a:t> </a:t>
            </a:r>
            <a:r>
              <a:rPr sz="2000" b="1" spc="-15" dirty="0">
                <a:latin typeface="Trebuchet MS"/>
                <a:cs typeface="Trebuchet MS"/>
              </a:rPr>
              <a:t>resulted </a:t>
            </a:r>
            <a:r>
              <a:rPr sz="2000" b="1" spc="-585" dirty="0">
                <a:latin typeface="Trebuchet MS"/>
                <a:cs typeface="Trebuchet MS"/>
              </a:rPr>
              <a:t> </a:t>
            </a:r>
            <a:r>
              <a:rPr sz="2000" b="1" spc="-40" dirty="0">
                <a:latin typeface="Trebuchet MS"/>
                <a:cs typeface="Trebuchet MS"/>
              </a:rPr>
              <a:t>i</a:t>
            </a:r>
            <a:r>
              <a:rPr sz="2000" b="1" spc="-30" dirty="0">
                <a:latin typeface="Trebuchet MS"/>
                <a:cs typeface="Trebuchet MS"/>
              </a:rPr>
              <a:t>n</a:t>
            </a:r>
            <a:r>
              <a:rPr sz="2000" b="1" spc="-130" dirty="0">
                <a:latin typeface="Trebuchet MS"/>
                <a:cs typeface="Trebuchet MS"/>
              </a:rPr>
              <a:t> </a:t>
            </a:r>
            <a:r>
              <a:rPr sz="2000" b="1" spc="-35" dirty="0">
                <a:latin typeface="Trebuchet MS"/>
                <a:cs typeface="Trebuchet MS"/>
              </a:rPr>
              <a:t>m</a:t>
            </a:r>
            <a:r>
              <a:rPr sz="2000" b="1" spc="25" dirty="0">
                <a:latin typeface="Trebuchet MS"/>
                <a:cs typeface="Trebuchet MS"/>
              </a:rPr>
              <a:t>a</a:t>
            </a:r>
            <a:r>
              <a:rPr sz="2000" b="1" spc="-30" dirty="0">
                <a:latin typeface="Trebuchet MS"/>
                <a:cs typeface="Trebuchet MS"/>
              </a:rPr>
              <a:t>t</a:t>
            </a:r>
            <a:r>
              <a:rPr sz="2000" b="1" spc="-55" dirty="0">
                <a:latin typeface="Trebuchet MS"/>
                <a:cs typeface="Trebuchet MS"/>
              </a:rPr>
              <a:t>e</a:t>
            </a:r>
            <a:r>
              <a:rPr sz="2000" b="1" spc="-60" dirty="0">
                <a:latin typeface="Trebuchet MS"/>
                <a:cs typeface="Trebuchet MS"/>
              </a:rPr>
              <a:t>r</a:t>
            </a:r>
            <a:r>
              <a:rPr sz="2000" b="1" spc="-40" dirty="0">
                <a:latin typeface="Trebuchet MS"/>
                <a:cs typeface="Trebuchet MS"/>
              </a:rPr>
              <a:t>i</a:t>
            </a:r>
            <a:r>
              <a:rPr sz="2000" b="1" spc="25" dirty="0">
                <a:latin typeface="Trebuchet MS"/>
                <a:cs typeface="Trebuchet MS"/>
              </a:rPr>
              <a:t>a</a:t>
            </a:r>
            <a:r>
              <a:rPr sz="2000" b="1" spc="-5" dirty="0">
                <a:latin typeface="Trebuchet MS"/>
                <a:cs typeface="Trebuchet MS"/>
              </a:rPr>
              <a:t>l</a:t>
            </a:r>
            <a:r>
              <a:rPr sz="2000" b="1" spc="100" dirty="0">
                <a:latin typeface="Trebuchet MS"/>
                <a:cs typeface="Trebuchet MS"/>
              </a:rPr>
              <a:t>s</a:t>
            </a:r>
            <a:r>
              <a:rPr sz="2000" b="1" spc="-130" dirty="0">
                <a:latin typeface="Trebuchet MS"/>
                <a:cs typeface="Trebuchet MS"/>
              </a:rPr>
              <a:t> </a:t>
            </a:r>
            <a:r>
              <a:rPr sz="2000" b="1" spc="-75" dirty="0">
                <a:latin typeface="Trebuchet MS"/>
                <a:cs typeface="Trebuchet MS"/>
              </a:rPr>
              <a:t>w</a:t>
            </a:r>
            <a:r>
              <a:rPr sz="2000" b="1" spc="-40" dirty="0">
                <a:latin typeface="Trebuchet MS"/>
                <a:cs typeface="Trebuchet MS"/>
              </a:rPr>
              <a:t>i</a:t>
            </a:r>
            <a:r>
              <a:rPr sz="2000" b="1" spc="-30" dirty="0">
                <a:latin typeface="Trebuchet MS"/>
                <a:cs typeface="Trebuchet MS"/>
              </a:rPr>
              <a:t>t</a:t>
            </a:r>
            <a:r>
              <a:rPr sz="2000" b="1" spc="-35" dirty="0">
                <a:latin typeface="Trebuchet MS"/>
                <a:cs typeface="Trebuchet MS"/>
              </a:rPr>
              <a:t>h</a:t>
            </a:r>
            <a:r>
              <a:rPr sz="2000" b="1" spc="-130" dirty="0">
                <a:latin typeface="Trebuchet MS"/>
                <a:cs typeface="Trebuchet MS"/>
              </a:rPr>
              <a:t> </a:t>
            </a:r>
            <a:r>
              <a:rPr sz="2000" b="1" spc="-60" dirty="0">
                <a:latin typeface="Trebuchet MS"/>
                <a:cs typeface="Trebuchet MS"/>
              </a:rPr>
              <a:t>r</a:t>
            </a:r>
            <a:r>
              <a:rPr sz="2000" b="1" spc="-55" dirty="0">
                <a:latin typeface="Trebuchet MS"/>
                <a:cs typeface="Trebuchet MS"/>
              </a:rPr>
              <a:t>e</a:t>
            </a:r>
            <a:r>
              <a:rPr sz="2000" b="1" spc="30" dirty="0">
                <a:latin typeface="Trebuchet MS"/>
                <a:cs typeface="Trebuchet MS"/>
              </a:rPr>
              <a:t>d</a:t>
            </a:r>
            <a:r>
              <a:rPr sz="2000" b="1" spc="-45" dirty="0">
                <a:latin typeface="Trebuchet MS"/>
                <a:cs typeface="Trebuchet MS"/>
              </a:rPr>
              <a:t>u</a:t>
            </a:r>
            <a:r>
              <a:rPr sz="2000" b="1" spc="-75" dirty="0">
                <a:latin typeface="Trebuchet MS"/>
                <a:cs typeface="Trebuchet MS"/>
              </a:rPr>
              <a:t>c</a:t>
            </a:r>
            <a:r>
              <a:rPr sz="2000" b="1" spc="-55" dirty="0">
                <a:latin typeface="Trebuchet MS"/>
                <a:cs typeface="Trebuchet MS"/>
              </a:rPr>
              <a:t>e</a:t>
            </a:r>
            <a:r>
              <a:rPr sz="2000" b="1" spc="35" dirty="0">
                <a:latin typeface="Trebuchet MS"/>
                <a:cs typeface="Trebuchet MS"/>
              </a:rPr>
              <a:t>d</a:t>
            </a:r>
            <a:r>
              <a:rPr sz="2000" b="1" spc="-130" dirty="0">
                <a:latin typeface="Trebuchet MS"/>
                <a:cs typeface="Trebuchet MS"/>
              </a:rPr>
              <a:t> </a:t>
            </a:r>
            <a:r>
              <a:rPr sz="2000" b="1" spc="-35" dirty="0">
                <a:latin typeface="Trebuchet MS"/>
                <a:cs typeface="Trebuchet MS"/>
              </a:rPr>
              <a:t>m</a:t>
            </a:r>
            <a:r>
              <a:rPr sz="2000" b="1" spc="-55" dirty="0">
                <a:latin typeface="Trebuchet MS"/>
                <a:cs typeface="Trebuchet MS"/>
              </a:rPr>
              <a:t>e</a:t>
            </a:r>
            <a:r>
              <a:rPr sz="2000" b="1" spc="-75" dirty="0">
                <a:latin typeface="Trebuchet MS"/>
                <a:cs typeface="Trebuchet MS"/>
              </a:rPr>
              <a:t>c</a:t>
            </a:r>
            <a:r>
              <a:rPr sz="2000" b="1" spc="-40" dirty="0">
                <a:latin typeface="Trebuchet MS"/>
                <a:cs typeface="Trebuchet MS"/>
              </a:rPr>
              <a:t>h</a:t>
            </a:r>
            <a:r>
              <a:rPr sz="2000" b="1" spc="25" dirty="0">
                <a:latin typeface="Trebuchet MS"/>
                <a:cs typeface="Trebuchet MS"/>
              </a:rPr>
              <a:t>a</a:t>
            </a:r>
            <a:r>
              <a:rPr sz="2000" b="1" spc="-35" dirty="0">
                <a:latin typeface="Trebuchet MS"/>
                <a:cs typeface="Trebuchet MS"/>
              </a:rPr>
              <a:t>n</a:t>
            </a:r>
            <a:r>
              <a:rPr sz="2000" b="1" spc="-40" dirty="0">
                <a:latin typeface="Trebuchet MS"/>
                <a:cs typeface="Trebuchet MS"/>
              </a:rPr>
              <a:t>i</a:t>
            </a:r>
            <a:r>
              <a:rPr sz="2000" b="1" spc="-75" dirty="0">
                <a:latin typeface="Trebuchet MS"/>
                <a:cs typeface="Trebuchet MS"/>
              </a:rPr>
              <a:t>c</a:t>
            </a:r>
            <a:r>
              <a:rPr sz="2000" b="1" spc="25" dirty="0">
                <a:latin typeface="Trebuchet MS"/>
                <a:cs typeface="Trebuchet MS"/>
              </a:rPr>
              <a:t>a</a:t>
            </a:r>
            <a:r>
              <a:rPr sz="2000" b="1" dirty="0">
                <a:latin typeface="Trebuchet MS"/>
                <a:cs typeface="Trebuchet MS"/>
              </a:rPr>
              <a:t>l  </a:t>
            </a:r>
            <a:r>
              <a:rPr sz="2000" b="1" spc="-35" dirty="0">
                <a:latin typeface="Trebuchet MS"/>
                <a:cs typeface="Trebuchet MS"/>
              </a:rPr>
              <a:t>f</a:t>
            </a:r>
            <a:r>
              <a:rPr sz="2000" b="1" spc="-5" dirty="0">
                <a:latin typeface="Trebuchet MS"/>
                <a:cs typeface="Trebuchet MS"/>
              </a:rPr>
              <a:t>l</a:t>
            </a:r>
            <a:r>
              <a:rPr sz="2000" b="1" spc="-55" dirty="0">
                <a:latin typeface="Trebuchet MS"/>
                <a:cs typeface="Trebuchet MS"/>
              </a:rPr>
              <a:t>e</a:t>
            </a:r>
            <a:r>
              <a:rPr sz="2000" b="1" spc="-90" dirty="0">
                <a:latin typeface="Trebuchet MS"/>
                <a:cs typeface="Trebuchet MS"/>
              </a:rPr>
              <a:t>x</a:t>
            </a:r>
            <a:r>
              <a:rPr sz="2000" b="1" spc="-40" dirty="0">
                <a:latin typeface="Trebuchet MS"/>
                <a:cs typeface="Trebuchet MS"/>
              </a:rPr>
              <a:t>i</a:t>
            </a:r>
            <a:r>
              <a:rPr sz="2000" b="1" spc="25" dirty="0">
                <a:latin typeface="Trebuchet MS"/>
                <a:cs typeface="Trebuchet MS"/>
              </a:rPr>
              <a:t>b</a:t>
            </a:r>
            <a:r>
              <a:rPr sz="2000" b="1" spc="-40" dirty="0">
                <a:latin typeface="Trebuchet MS"/>
                <a:cs typeface="Trebuchet MS"/>
              </a:rPr>
              <a:t>i</a:t>
            </a:r>
            <a:r>
              <a:rPr sz="2000" b="1" spc="-5" dirty="0">
                <a:latin typeface="Trebuchet MS"/>
                <a:cs typeface="Trebuchet MS"/>
              </a:rPr>
              <a:t>l</a:t>
            </a:r>
            <a:r>
              <a:rPr sz="2000" b="1" spc="-40" dirty="0">
                <a:latin typeface="Trebuchet MS"/>
                <a:cs typeface="Trebuchet MS"/>
              </a:rPr>
              <a:t>i</a:t>
            </a:r>
            <a:r>
              <a:rPr sz="2000" b="1" spc="-30" dirty="0">
                <a:latin typeface="Trebuchet MS"/>
                <a:cs typeface="Trebuchet MS"/>
              </a:rPr>
              <a:t>t</a:t>
            </a:r>
            <a:r>
              <a:rPr sz="2000" b="1" spc="-35" dirty="0">
                <a:latin typeface="Trebuchet MS"/>
                <a:cs typeface="Trebuchet MS"/>
              </a:rPr>
              <a:t>y</a:t>
            </a:r>
            <a:r>
              <a:rPr sz="2000" b="1" spc="-130" dirty="0">
                <a:latin typeface="Trebuchet MS"/>
                <a:cs typeface="Trebuchet MS"/>
              </a:rPr>
              <a:t> </a:t>
            </a:r>
            <a:r>
              <a:rPr sz="2000" b="1" spc="25" dirty="0">
                <a:latin typeface="Trebuchet MS"/>
                <a:cs typeface="Trebuchet MS"/>
              </a:rPr>
              <a:t>a</a:t>
            </a:r>
            <a:r>
              <a:rPr sz="2000" b="1" spc="-35" dirty="0">
                <a:latin typeface="Trebuchet MS"/>
                <a:cs typeface="Trebuchet MS"/>
              </a:rPr>
              <a:t>n</a:t>
            </a:r>
            <a:r>
              <a:rPr sz="2000" b="1" spc="35" dirty="0">
                <a:latin typeface="Trebuchet MS"/>
                <a:cs typeface="Trebuchet MS"/>
              </a:rPr>
              <a:t>d</a:t>
            </a:r>
            <a:r>
              <a:rPr sz="2000" b="1" spc="-130" dirty="0">
                <a:latin typeface="Trebuchet MS"/>
                <a:cs typeface="Trebuchet MS"/>
              </a:rPr>
              <a:t> </a:t>
            </a:r>
            <a:r>
              <a:rPr sz="2000" b="1" spc="-5" dirty="0">
                <a:latin typeface="Trebuchet MS"/>
                <a:cs typeface="Trebuchet MS"/>
              </a:rPr>
              <a:t>l</a:t>
            </a:r>
            <a:r>
              <a:rPr sz="2000" b="1" spc="-40" dirty="0">
                <a:latin typeface="Trebuchet MS"/>
                <a:cs typeface="Trebuchet MS"/>
              </a:rPr>
              <a:t>i</a:t>
            </a:r>
            <a:r>
              <a:rPr sz="2000" b="1" spc="-35" dirty="0">
                <a:latin typeface="Trebuchet MS"/>
                <a:cs typeface="Trebuchet MS"/>
              </a:rPr>
              <a:t>m</a:t>
            </a:r>
            <a:r>
              <a:rPr sz="2000" b="1" spc="-40" dirty="0">
                <a:latin typeface="Trebuchet MS"/>
                <a:cs typeface="Trebuchet MS"/>
              </a:rPr>
              <a:t>i</a:t>
            </a:r>
            <a:r>
              <a:rPr sz="2000" b="1" spc="-30" dirty="0">
                <a:latin typeface="Trebuchet MS"/>
                <a:cs typeface="Trebuchet MS"/>
              </a:rPr>
              <a:t>t</a:t>
            </a:r>
            <a:r>
              <a:rPr sz="2000" b="1" spc="-55" dirty="0">
                <a:latin typeface="Trebuchet MS"/>
                <a:cs typeface="Trebuchet MS"/>
              </a:rPr>
              <a:t>e</a:t>
            </a:r>
            <a:r>
              <a:rPr sz="2000" b="1" spc="35" dirty="0">
                <a:latin typeface="Trebuchet MS"/>
                <a:cs typeface="Trebuchet MS"/>
              </a:rPr>
              <a:t>d</a:t>
            </a:r>
            <a:r>
              <a:rPr sz="2000" b="1" spc="-130" dirty="0">
                <a:latin typeface="Trebuchet MS"/>
                <a:cs typeface="Trebuchet MS"/>
              </a:rPr>
              <a:t> </a:t>
            </a:r>
            <a:r>
              <a:rPr sz="2000" b="1" spc="20" dirty="0">
                <a:latin typeface="Trebuchet MS"/>
                <a:cs typeface="Trebuchet MS"/>
              </a:rPr>
              <a:t>p</a:t>
            </a:r>
            <a:r>
              <a:rPr sz="2000" b="1" spc="-60" dirty="0">
                <a:latin typeface="Trebuchet MS"/>
                <a:cs typeface="Trebuchet MS"/>
              </a:rPr>
              <a:t>r</a:t>
            </a:r>
            <a:r>
              <a:rPr sz="2000" b="1" spc="30" dirty="0">
                <a:latin typeface="Trebuchet MS"/>
                <a:cs typeface="Trebuchet MS"/>
              </a:rPr>
              <a:t>o</a:t>
            </a:r>
            <a:r>
              <a:rPr sz="2000" b="1" spc="-75" dirty="0">
                <a:latin typeface="Trebuchet MS"/>
                <a:cs typeface="Trebuchet MS"/>
              </a:rPr>
              <a:t>c</a:t>
            </a:r>
            <a:r>
              <a:rPr sz="2000" b="1" spc="-55" dirty="0">
                <a:latin typeface="Trebuchet MS"/>
                <a:cs typeface="Trebuchet MS"/>
              </a:rPr>
              <a:t>e</a:t>
            </a:r>
            <a:r>
              <a:rPr sz="2000" b="1" spc="95" dirty="0">
                <a:latin typeface="Trebuchet MS"/>
                <a:cs typeface="Trebuchet MS"/>
              </a:rPr>
              <a:t>ss</a:t>
            </a:r>
            <a:r>
              <a:rPr sz="2000" b="1" spc="25" dirty="0">
                <a:latin typeface="Trebuchet MS"/>
                <a:cs typeface="Trebuchet MS"/>
              </a:rPr>
              <a:t>ab</a:t>
            </a:r>
            <a:r>
              <a:rPr sz="2000" b="1" spc="-40" dirty="0">
                <a:latin typeface="Trebuchet MS"/>
                <a:cs typeface="Trebuchet MS"/>
              </a:rPr>
              <a:t>i</a:t>
            </a:r>
            <a:r>
              <a:rPr sz="2000" b="1" spc="-5" dirty="0">
                <a:latin typeface="Trebuchet MS"/>
                <a:cs typeface="Trebuchet MS"/>
              </a:rPr>
              <a:t>l</a:t>
            </a:r>
            <a:r>
              <a:rPr sz="2000" b="1" spc="-40" dirty="0">
                <a:latin typeface="Trebuchet MS"/>
                <a:cs typeface="Trebuchet MS"/>
              </a:rPr>
              <a:t>i</a:t>
            </a:r>
            <a:r>
              <a:rPr sz="2000" b="1" spc="-30" dirty="0">
                <a:latin typeface="Trebuchet MS"/>
                <a:cs typeface="Trebuchet MS"/>
              </a:rPr>
              <a:t>t</a:t>
            </a:r>
            <a:r>
              <a:rPr sz="2000" b="1" spc="-40" dirty="0">
                <a:latin typeface="Trebuchet MS"/>
                <a:cs typeface="Trebuchet MS"/>
              </a:rPr>
              <a:t>y</a:t>
            </a:r>
            <a:r>
              <a:rPr sz="2000" b="1" spc="-254" dirty="0">
                <a:latin typeface="Trebuchet MS"/>
                <a:cs typeface="Trebuchet MS"/>
              </a:rPr>
              <a:t>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16000" y="927131"/>
            <a:ext cx="12411075" cy="132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500" spc="-95" dirty="0">
                <a:solidFill>
                  <a:srgbClr val="000000"/>
                </a:solidFill>
              </a:rPr>
              <a:t>L</a:t>
            </a:r>
            <a:r>
              <a:rPr sz="8500" spc="45" dirty="0">
                <a:solidFill>
                  <a:srgbClr val="000000"/>
                </a:solidFill>
              </a:rPr>
              <a:t>I</a:t>
            </a:r>
            <a:r>
              <a:rPr sz="8500" spc="-520" dirty="0">
                <a:solidFill>
                  <a:srgbClr val="000000"/>
                </a:solidFill>
              </a:rPr>
              <a:t>T</a:t>
            </a:r>
            <a:r>
              <a:rPr sz="8500" spc="-140" dirty="0">
                <a:solidFill>
                  <a:srgbClr val="000000"/>
                </a:solidFill>
              </a:rPr>
              <a:t>E</a:t>
            </a:r>
            <a:r>
              <a:rPr sz="8500" spc="155" dirty="0">
                <a:solidFill>
                  <a:srgbClr val="000000"/>
                </a:solidFill>
              </a:rPr>
              <a:t>R</a:t>
            </a:r>
            <a:r>
              <a:rPr sz="8500" spc="-150" dirty="0">
                <a:solidFill>
                  <a:srgbClr val="000000"/>
                </a:solidFill>
              </a:rPr>
              <a:t>A</a:t>
            </a:r>
            <a:r>
              <a:rPr sz="8500" spc="-520" dirty="0">
                <a:solidFill>
                  <a:srgbClr val="000000"/>
                </a:solidFill>
              </a:rPr>
              <a:t>T</a:t>
            </a:r>
            <a:r>
              <a:rPr sz="8500" spc="-30" dirty="0">
                <a:solidFill>
                  <a:srgbClr val="000000"/>
                </a:solidFill>
              </a:rPr>
              <a:t>U</a:t>
            </a:r>
            <a:r>
              <a:rPr sz="8500" spc="155" dirty="0">
                <a:solidFill>
                  <a:srgbClr val="000000"/>
                </a:solidFill>
              </a:rPr>
              <a:t>R</a:t>
            </a:r>
            <a:r>
              <a:rPr sz="8500" spc="-50" dirty="0">
                <a:solidFill>
                  <a:srgbClr val="000000"/>
                </a:solidFill>
              </a:rPr>
              <a:t>E</a:t>
            </a:r>
            <a:r>
              <a:rPr sz="8500" spc="-610" dirty="0">
                <a:solidFill>
                  <a:srgbClr val="000000"/>
                </a:solidFill>
              </a:rPr>
              <a:t> </a:t>
            </a:r>
            <a:r>
              <a:rPr sz="8500" spc="-350" dirty="0">
                <a:solidFill>
                  <a:srgbClr val="000000"/>
                </a:solidFill>
              </a:rPr>
              <a:t>C</a:t>
            </a:r>
            <a:r>
              <a:rPr sz="8500" spc="55" dirty="0">
                <a:solidFill>
                  <a:srgbClr val="000000"/>
                </a:solidFill>
              </a:rPr>
              <a:t>O</a:t>
            </a:r>
            <a:r>
              <a:rPr sz="8500" spc="525" dirty="0">
                <a:solidFill>
                  <a:srgbClr val="000000"/>
                </a:solidFill>
              </a:rPr>
              <a:t>M</a:t>
            </a:r>
            <a:r>
              <a:rPr sz="8500" spc="190" dirty="0">
                <a:solidFill>
                  <a:srgbClr val="000000"/>
                </a:solidFill>
              </a:rPr>
              <a:t>P</a:t>
            </a:r>
            <a:r>
              <a:rPr sz="8500" spc="-150" dirty="0">
                <a:solidFill>
                  <a:srgbClr val="000000"/>
                </a:solidFill>
              </a:rPr>
              <a:t>A</a:t>
            </a:r>
            <a:r>
              <a:rPr sz="8500" spc="155" dirty="0">
                <a:solidFill>
                  <a:srgbClr val="000000"/>
                </a:solidFill>
              </a:rPr>
              <a:t>R</a:t>
            </a:r>
            <a:r>
              <a:rPr sz="8500" spc="45" dirty="0">
                <a:solidFill>
                  <a:srgbClr val="000000"/>
                </a:solidFill>
              </a:rPr>
              <a:t>I</a:t>
            </a:r>
            <a:r>
              <a:rPr sz="8500" spc="580" dirty="0">
                <a:solidFill>
                  <a:srgbClr val="000000"/>
                </a:solidFill>
              </a:rPr>
              <a:t>S</a:t>
            </a:r>
            <a:r>
              <a:rPr sz="8500" spc="55" dirty="0">
                <a:solidFill>
                  <a:srgbClr val="000000"/>
                </a:solidFill>
              </a:rPr>
              <a:t>O</a:t>
            </a:r>
            <a:r>
              <a:rPr sz="8500" spc="285" dirty="0">
                <a:solidFill>
                  <a:srgbClr val="000000"/>
                </a:solidFill>
              </a:rPr>
              <a:t>N</a:t>
            </a:r>
            <a:endParaRPr sz="8500"/>
          </a:p>
        </p:txBody>
      </p:sp>
      <p:sp>
        <p:nvSpPr>
          <p:cNvPr id="10" name="object 10"/>
          <p:cNvSpPr txBox="1"/>
          <p:nvPr/>
        </p:nvSpPr>
        <p:spPr>
          <a:xfrm>
            <a:off x="1016000" y="9533028"/>
            <a:ext cx="2540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50" dirty="0">
                <a:latin typeface="Trebuchet MS"/>
                <a:cs typeface="Trebuchet MS"/>
              </a:rPr>
              <a:t>0</a:t>
            </a:r>
            <a:r>
              <a:rPr sz="1700" spc="-40" dirty="0">
                <a:latin typeface="Trebuchet MS"/>
                <a:cs typeface="Trebuchet MS"/>
              </a:rPr>
              <a:t>5</a:t>
            </a:r>
            <a:endParaRPr sz="17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3243938" y="0"/>
            <a:ext cx="5044440" cy="5266690"/>
            <a:chOff x="13243938" y="0"/>
            <a:chExt cx="5044440" cy="5266690"/>
          </a:xfrm>
        </p:grpSpPr>
        <p:sp>
          <p:nvSpPr>
            <p:cNvPr id="12" name="object 12"/>
            <p:cNvSpPr/>
            <p:nvPr/>
          </p:nvSpPr>
          <p:spPr>
            <a:xfrm>
              <a:off x="16799109" y="2687862"/>
              <a:ext cx="1489075" cy="2579370"/>
            </a:xfrm>
            <a:custGeom>
              <a:avLst/>
              <a:gdLst/>
              <a:ahLst/>
              <a:cxnLst/>
              <a:rect l="l" t="t" r="r" b="b"/>
              <a:pathLst>
                <a:path w="1489075" h="2579370">
                  <a:moveTo>
                    <a:pt x="1488889" y="2578769"/>
                  </a:moveTo>
                  <a:lnTo>
                    <a:pt x="744418" y="2578769"/>
                  </a:lnTo>
                  <a:lnTo>
                    <a:pt x="0" y="1289386"/>
                  </a:lnTo>
                  <a:lnTo>
                    <a:pt x="744418" y="0"/>
                  </a:lnTo>
                  <a:lnTo>
                    <a:pt x="1488889" y="0"/>
                  </a:lnTo>
                  <a:lnTo>
                    <a:pt x="1488889" y="2578769"/>
                  </a:lnTo>
                  <a:close/>
                </a:path>
              </a:pathLst>
            </a:custGeom>
            <a:solidFill>
              <a:srgbClr val="0045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660090" y="0"/>
              <a:ext cx="4201795" cy="3503295"/>
            </a:xfrm>
            <a:custGeom>
              <a:avLst/>
              <a:gdLst/>
              <a:ahLst/>
              <a:cxnLst/>
              <a:rect l="l" t="t" r="r" b="b"/>
              <a:pathLst>
                <a:path w="4201794" h="3503295">
                  <a:moveTo>
                    <a:pt x="3151171" y="3503252"/>
                  </a:moveTo>
                  <a:lnTo>
                    <a:pt x="1050340" y="3503252"/>
                  </a:lnTo>
                  <a:lnTo>
                    <a:pt x="0" y="1683985"/>
                  </a:lnTo>
                  <a:lnTo>
                    <a:pt x="972238" y="0"/>
                  </a:lnTo>
                  <a:lnTo>
                    <a:pt x="3229138" y="0"/>
                  </a:lnTo>
                  <a:lnTo>
                    <a:pt x="4201512" y="1683986"/>
                  </a:lnTo>
                  <a:lnTo>
                    <a:pt x="3151171" y="3503252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243938" y="0"/>
              <a:ext cx="2481580" cy="1193165"/>
            </a:xfrm>
            <a:custGeom>
              <a:avLst/>
              <a:gdLst/>
              <a:ahLst/>
              <a:cxnLst/>
              <a:rect l="l" t="t" r="r" b="b"/>
              <a:pathLst>
                <a:path w="2481580" h="1193165">
                  <a:moveTo>
                    <a:pt x="1861064" y="1192742"/>
                  </a:moveTo>
                  <a:lnTo>
                    <a:pt x="620325" y="1192742"/>
                  </a:lnTo>
                  <a:lnTo>
                    <a:pt x="0" y="118294"/>
                  </a:lnTo>
                  <a:lnTo>
                    <a:pt x="68296" y="0"/>
                  </a:lnTo>
                  <a:lnTo>
                    <a:pt x="2413081" y="0"/>
                  </a:lnTo>
                  <a:lnTo>
                    <a:pt x="2481387" y="118295"/>
                  </a:lnTo>
                  <a:lnTo>
                    <a:pt x="1861064" y="1192742"/>
                  </a:lnTo>
                  <a:close/>
                </a:path>
              </a:pathLst>
            </a:custGeom>
            <a:solidFill>
              <a:srgbClr val="A3E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85762106-E945-0682-0796-AC11B22805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087"/>
    </mc:Choice>
    <mc:Fallback>
      <p:transition spd="slow" advTm="39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30826" y="224766"/>
            <a:ext cx="12014835" cy="6000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750" spc="-35" dirty="0">
                <a:solidFill>
                  <a:srgbClr val="000000"/>
                </a:solidFill>
              </a:rPr>
              <a:t>L</a:t>
            </a:r>
            <a:r>
              <a:rPr sz="3750" spc="20" dirty="0">
                <a:solidFill>
                  <a:srgbClr val="000000"/>
                </a:solidFill>
              </a:rPr>
              <a:t>I</a:t>
            </a:r>
            <a:r>
              <a:rPr sz="3750" spc="-220" dirty="0">
                <a:solidFill>
                  <a:srgbClr val="000000"/>
                </a:solidFill>
              </a:rPr>
              <a:t>T</a:t>
            </a:r>
            <a:r>
              <a:rPr sz="3750" spc="-55" dirty="0">
                <a:solidFill>
                  <a:srgbClr val="000000"/>
                </a:solidFill>
              </a:rPr>
              <a:t>E</a:t>
            </a:r>
            <a:r>
              <a:rPr sz="3750" spc="80" dirty="0">
                <a:solidFill>
                  <a:srgbClr val="000000"/>
                </a:solidFill>
              </a:rPr>
              <a:t>R</a:t>
            </a:r>
            <a:r>
              <a:rPr sz="3750" spc="-55" dirty="0">
                <a:solidFill>
                  <a:srgbClr val="000000"/>
                </a:solidFill>
              </a:rPr>
              <a:t>A</a:t>
            </a:r>
            <a:r>
              <a:rPr sz="3750" spc="-220" dirty="0">
                <a:solidFill>
                  <a:srgbClr val="000000"/>
                </a:solidFill>
              </a:rPr>
              <a:t>T</a:t>
            </a:r>
            <a:r>
              <a:rPr sz="3750" dirty="0">
                <a:solidFill>
                  <a:srgbClr val="000000"/>
                </a:solidFill>
              </a:rPr>
              <a:t>U</a:t>
            </a:r>
            <a:r>
              <a:rPr sz="3750" spc="80" dirty="0">
                <a:solidFill>
                  <a:srgbClr val="000000"/>
                </a:solidFill>
              </a:rPr>
              <a:t>R</a:t>
            </a:r>
            <a:r>
              <a:rPr sz="3750" spc="-15" dirty="0">
                <a:solidFill>
                  <a:srgbClr val="000000"/>
                </a:solidFill>
              </a:rPr>
              <a:t>E</a:t>
            </a:r>
            <a:r>
              <a:rPr sz="3750" spc="-265" dirty="0">
                <a:solidFill>
                  <a:srgbClr val="000000"/>
                </a:solidFill>
              </a:rPr>
              <a:t> </a:t>
            </a:r>
            <a:r>
              <a:rPr sz="3750" spc="-145" dirty="0">
                <a:solidFill>
                  <a:srgbClr val="000000"/>
                </a:solidFill>
              </a:rPr>
              <a:t>C</a:t>
            </a:r>
            <a:r>
              <a:rPr sz="3750" spc="35" dirty="0">
                <a:solidFill>
                  <a:srgbClr val="000000"/>
                </a:solidFill>
              </a:rPr>
              <a:t>O</a:t>
            </a:r>
            <a:r>
              <a:rPr sz="3750" spc="245" dirty="0">
                <a:solidFill>
                  <a:srgbClr val="000000"/>
                </a:solidFill>
              </a:rPr>
              <a:t>M</a:t>
            </a:r>
            <a:r>
              <a:rPr sz="3750" spc="95" dirty="0">
                <a:solidFill>
                  <a:srgbClr val="000000"/>
                </a:solidFill>
              </a:rPr>
              <a:t>P</a:t>
            </a:r>
            <a:r>
              <a:rPr sz="3750" spc="-55" dirty="0">
                <a:solidFill>
                  <a:srgbClr val="000000"/>
                </a:solidFill>
              </a:rPr>
              <a:t>A</a:t>
            </a:r>
            <a:r>
              <a:rPr sz="3750" spc="80" dirty="0">
                <a:solidFill>
                  <a:srgbClr val="000000"/>
                </a:solidFill>
              </a:rPr>
              <a:t>R</a:t>
            </a:r>
            <a:r>
              <a:rPr sz="3750" spc="20" dirty="0">
                <a:solidFill>
                  <a:srgbClr val="000000"/>
                </a:solidFill>
              </a:rPr>
              <a:t>I</a:t>
            </a:r>
            <a:r>
              <a:rPr sz="3750" spc="265" dirty="0">
                <a:solidFill>
                  <a:srgbClr val="000000"/>
                </a:solidFill>
              </a:rPr>
              <a:t>S</a:t>
            </a:r>
            <a:r>
              <a:rPr sz="3750" spc="35" dirty="0">
                <a:solidFill>
                  <a:srgbClr val="000000"/>
                </a:solidFill>
              </a:rPr>
              <a:t>O</a:t>
            </a:r>
            <a:r>
              <a:rPr sz="3750" spc="135" dirty="0">
                <a:solidFill>
                  <a:srgbClr val="000000"/>
                </a:solidFill>
              </a:rPr>
              <a:t>N</a:t>
            </a:r>
            <a:r>
              <a:rPr sz="3750" spc="-265" dirty="0">
                <a:solidFill>
                  <a:srgbClr val="000000"/>
                </a:solidFill>
              </a:rPr>
              <a:t> </a:t>
            </a:r>
            <a:r>
              <a:rPr sz="3750" spc="35" dirty="0">
                <a:solidFill>
                  <a:srgbClr val="000000"/>
                </a:solidFill>
              </a:rPr>
              <a:t>O</a:t>
            </a:r>
            <a:r>
              <a:rPr sz="3750" spc="-130" dirty="0">
                <a:solidFill>
                  <a:srgbClr val="000000"/>
                </a:solidFill>
              </a:rPr>
              <a:t>F</a:t>
            </a:r>
            <a:r>
              <a:rPr sz="3750" spc="-265" dirty="0">
                <a:solidFill>
                  <a:srgbClr val="000000"/>
                </a:solidFill>
              </a:rPr>
              <a:t> </a:t>
            </a:r>
            <a:r>
              <a:rPr sz="3750" spc="-145" dirty="0">
                <a:solidFill>
                  <a:srgbClr val="000000"/>
                </a:solidFill>
              </a:rPr>
              <a:t>C</a:t>
            </a:r>
            <a:r>
              <a:rPr sz="3750" spc="-55" dirty="0">
                <a:solidFill>
                  <a:srgbClr val="000000"/>
                </a:solidFill>
              </a:rPr>
              <a:t>A</a:t>
            </a:r>
            <a:r>
              <a:rPr sz="3750" spc="80" dirty="0">
                <a:solidFill>
                  <a:srgbClr val="000000"/>
                </a:solidFill>
              </a:rPr>
              <a:t>R</a:t>
            </a:r>
            <a:r>
              <a:rPr sz="3750" spc="145" dirty="0">
                <a:solidFill>
                  <a:srgbClr val="000000"/>
                </a:solidFill>
              </a:rPr>
              <a:t>B</a:t>
            </a:r>
            <a:r>
              <a:rPr sz="3750" spc="35" dirty="0">
                <a:solidFill>
                  <a:srgbClr val="000000"/>
                </a:solidFill>
              </a:rPr>
              <a:t>O</a:t>
            </a:r>
            <a:r>
              <a:rPr sz="3750" spc="135" dirty="0">
                <a:solidFill>
                  <a:srgbClr val="000000"/>
                </a:solidFill>
              </a:rPr>
              <a:t>N</a:t>
            </a:r>
            <a:r>
              <a:rPr sz="3750" spc="-265" dirty="0">
                <a:solidFill>
                  <a:srgbClr val="000000"/>
                </a:solidFill>
              </a:rPr>
              <a:t> </a:t>
            </a:r>
            <a:r>
              <a:rPr sz="3750" spc="145" dirty="0">
                <a:solidFill>
                  <a:srgbClr val="000000"/>
                </a:solidFill>
              </a:rPr>
              <a:t>B</a:t>
            </a:r>
            <a:r>
              <a:rPr sz="3750" spc="-55" dirty="0">
                <a:solidFill>
                  <a:srgbClr val="000000"/>
                </a:solidFill>
              </a:rPr>
              <a:t>A</a:t>
            </a:r>
            <a:r>
              <a:rPr sz="3750" spc="265" dirty="0">
                <a:solidFill>
                  <a:srgbClr val="000000"/>
                </a:solidFill>
              </a:rPr>
              <a:t>S</a:t>
            </a:r>
            <a:r>
              <a:rPr sz="3750" spc="-55" dirty="0">
                <a:solidFill>
                  <a:srgbClr val="000000"/>
                </a:solidFill>
              </a:rPr>
              <a:t>E</a:t>
            </a:r>
            <a:r>
              <a:rPr sz="3750" spc="140" dirty="0">
                <a:solidFill>
                  <a:srgbClr val="000000"/>
                </a:solidFill>
              </a:rPr>
              <a:t>D</a:t>
            </a:r>
            <a:r>
              <a:rPr sz="3750" spc="-265" dirty="0">
                <a:solidFill>
                  <a:srgbClr val="000000"/>
                </a:solidFill>
              </a:rPr>
              <a:t> </a:t>
            </a:r>
            <a:r>
              <a:rPr sz="3750" spc="245" dirty="0">
                <a:solidFill>
                  <a:srgbClr val="000000"/>
                </a:solidFill>
              </a:rPr>
              <a:t>M</a:t>
            </a:r>
            <a:r>
              <a:rPr sz="3750" spc="-55" dirty="0">
                <a:solidFill>
                  <a:srgbClr val="000000"/>
                </a:solidFill>
              </a:rPr>
              <a:t>A</a:t>
            </a:r>
            <a:r>
              <a:rPr sz="3750" spc="-220" dirty="0">
                <a:solidFill>
                  <a:srgbClr val="000000"/>
                </a:solidFill>
              </a:rPr>
              <a:t>T</a:t>
            </a:r>
            <a:r>
              <a:rPr sz="3750" spc="-55" dirty="0">
                <a:solidFill>
                  <a:srgbClr val="000000"/>
                </a:solidFill>
              </a:rPr>
              <a:t>E</a:t>
            </a:r>
            <a:r>
              <a:rPr sz="3750" spc="80" dirty="0">
                <a:solidFill>
                  <a:srgbClr val="000000"/>
                </a:solidFill>
              </a:rPr>
              <a:t>R</a:t>
            </a:r>
            <a:r>
              <a:rPr sz="3750" spc="20" dirty="0">
                <a:solidFill>
                  <a:srgbClr val="000000"/>
                </a:solidFill>
              </a:rPr>
              <a:t>I</a:t>
            </a:r>
            <a:r>
              <a:rPr sz="3750" spc="-55" dirty="0">
                <a:solidFill>
                  <a:srgbClr val="000000"/>
                </a:solidFill>
              </a:rPr>
              <a:t>A</a:t>
            </a:r>
            <a:r>
              <a:rPr sz="3750" spc="-35" dirty="0">
                <a:solidFill>
                  <a:srgbClr val="000000"/>
                </a:solidFill>
              </a:rPr>
              <a:t>L</a:t>
            </a:r>
            <a:r>
              <a:rPr sz="3750" spc="305" dirty="0">
                <a:solidFill>
                  <a:srgbClr val="000000"/>
                </a:solidFill>
              </a:rPr>
              <a:t>S</a:t>
            </a:r>
            <a:endParaRPr sz="3750"/>
          </a:p>
        </p:txBody>
      </p:sp>
      <p:sp>
        <p:nvSpPr>
          <p:cNvPr id="4" name="object 4"/>
          <p:cNvSpPr/>
          <p:nvPr/>
        </p:nvSpPr>
        <p:spPr>
          <a:xfrm>
            <a:off x="136174" y="847133"/>
            <a:ext cx="2290445" cy="1066800"/>
          </a:xfrm>
          <a:custGeom>
            <a:avLst/>
            <a:gdLst/>
            <a:ahLst/>
            <a:cxnLst/>
            <a:rect l="l" t="t" r="r" b="b"/>
            <a:pathLst>
              <a:path w="2290445" h="1066800">
                <a:moveTo>
                  <a:pt x="2290286" y="1066799"/>
                </a:moveTo>
                <a:lnTo>
                  <a:pt x="0" y="1066799"/>
                </a:lnTo>
                <a:lnTo>
                  <a:pt x="0" y="0"/>
                </a:lnTo>
                <a:lnTo>
                  <a:pt x="2290286" y="0"/>
                </a:lnTo>
                <a:lnTo>
                  <a:pt x="2290286" y="1066799"/>
                </a:lnTo>
                <a:close/>
              </a:path>
            </a:pathLst>
          </a:custGeom>
          <a:solidFill>
            <a:srgbClr val="0045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6174" y="2104433"/>
            <a:ext cx="2290445" cy="1058545"/>
          </a:xfrm>
          <a:custGeom>
            <a:avLst/>
            <a:gdLst/>
            <a:ahLst/>
            <a:cxnLst/>
            <a:rect l="l" t="t" r="r" b="b"/>
            <a:pathLst>
              <a:path w="2290445" h="1058545">
                <a:moveTo>
                  <a:pt x="2290286" y="1058344"/>
                </a:moveTo>
                <a:lnTo>
                  <a:pt x="0" y="1058344"/>
                </a:lnTo>
                <a:lnTo>
                  <a:pt x="0" y="0"/>
                </a:lnTo>
                <a:lnTo>
                  <a:pt x="2290286" y="0"/>
                </a:lnTo>
                <a:lnTo>
                  <a:pt x="2290286" y="1058344"/>
                </a:lnTo>
                <a:close/>
              </a:path>
            </a:pathLst>
          </a:custGeom>
          <a:solidFill>
            <a:srgbClr val="00A1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6174" y="7218288"/>
            <a:ext cx="2290445" cy="904875"/>
          </a:xfrm>
          <a:custGeom>
            <a:avLst/>
            <a:gdLst/>
            <a:ahLst/>
            <a:cxnLst/>
            <a:rect l="l" t="t" r="r" b="b"/>
            <a:pathLst>
              <a:path w="2290445" h="904875">
                <a:moveTo>
                  <a:pt x="2290286" y="904874"/>
                </a:moveTo>
                <a:lnTo>
                  <a:pt x="0" y="904874"/>
                </a:lnTo>
                <a:lnTo>
                  <a:pt x="0" y="0"/>
                </a:lnTo>
                <a:lnTo>
                  <a:pt x="2290286" y="0"/>
                </a:lnTo>
                <a:lnTo>
                  <a:pt x="2290286" y="904874"/>
                </a:lnTo>
                <a:close/>
              </a:path>
            </a:pathLst>
          </a:custGeom>
          <a:solidFill>
            <a:srgbClr val="00A1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6174" y="8313663"/>
            <a:ext cx="2290445" cy="771525"/>
          </a:xfrm>
          <a:custGeom>
            <a:avLst/>
            <a:gdLst/>
            <a:ahLst/>
            <a:cxnLst/>
            <a:rect l="l" t="t" r="r" b="b"/>
            <a:pathLst>
              <a:path w="2290445" h="771525">
                <a:moveTo>
                  <a:pt x="2290286" y="771524"/>
                </a:moveTo>
                <a:lnTo>
                  <a:pt x="0" y="771524"/>
                </a:lnTo>
                <a:lnTo>
                  <a:pt x="0" y="0"/>
                </a:lnTo>
                <a:lnTo>
                  <a:pt x="2290286" y="0"/>
                </a:lnTo>
                <a:lnTo>
                  <a:pt x="2290286" y="771524"/>
                </a:lnTo>
                <a:close/>
              </a:path>
            </a:pathLst>
          </a:custGeom>
          <a:solidFill>
            <a:srgbClr val="00A1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6174" y="9275688"/>
            <a:ext cx="2290445" cy="771525"/>
          </a:xfrm>
          <a:custGeom>
            <a:avLst/>
            <a:gdLst/>
            <a:ahLst/>
            <a:cxnLst/>
            <a:rect l="l" t="t" r="r" b="b"/>
            <a:pathLst>
              <a:path w="2290445" h="771525">
                <a:moveTo>
                  <a:pt x="2290286" y="771524"/>
                </a:moveTo>
                <a:lnTo>
                  <a:pt x="0" y="771524"/>
                </a:lnTo>
                <a:lnTo>
                  <a:pt x="0" y="0"/>
                </a:lnTo>
                <a:lnTo>
                  <a:pt x="2290286" y="0"/>
                </a:lnTo>
                <a:lnTo>
                  <a:pt x="2290286" y="771524"/>
                </a:lnTo>
                <a:close/>
              </a:path>
            </a:pathLst>
          </a:custGeom>
          <a:solidFill>
            <a:srgbClr val="00A1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16960" y="2104433"/>
            <a:ext cx="2341880" cy="1058545"/>
          </a:xfrm>
          <a:custGeom>
            <a:avLst/>
            <a:gdLst/>
            <a:ahLst/>
            <a:cxnLst/>
            <a:rect l="l" t="t" r="r" b="b"/>
            <a:pathLst>
              <a:path w="2341879" h="1058545">
                <a:moveTo>
                  <a:pt x="2341544" y="1058344"/>
                </a:moveTo>
                <a:lnTo>
                  <a:pt x="0" y="1058344"/>
                </a:lnTo>
                <a:lnTo>
                  <a:pt x="0" y="0"/>
                </a:lnTo>
                <a:lnTo>
                  <a:pt x="2341544" y="0"/>
                </a:lnTo>
                <a:lnTo>
                  <a:pt x="2341544" y="1058344"/>
                </a:lnTo>
                <a:close/>
              </a:path>
            </a:pathLst>
          </a:custGeom>
          <a:solidFill>
            <a:srgbClr val="A3E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49005" y="2104433"/>
            <a:ext cx="2341880" cy="1058545"/>
          </a:xfrm>
          <a:custGeom>
            <a:avLst/>
            <a:gdLst/>
            <a:ahLst/>
            <a:cxnLst/>
            <a:rect l="l" t="t" r="r" b="b"/>
            <a:pathLst>
              <a:path w="2341879" h="1058545">
                <a:moveTo>
                  <a:pt x="2341544" y="1058344"/>
                </a:moveTo>
                <a:lnTo>
                  <a:pt x="0" y="1058344"/>
                </a:lnTo>
                <a:lnTo>
                  <a:pt x="0" y="0"/>
                </a:lnTo>
                <a:lnTo>
                  <a:pt x="2341544" y="0"/>
                </a:lnTo>
                <a:lnTo>
                  <a:pt x="2341544" y="1058344"/>
                </a:lnTo>
                <a:close/>
              </a:path>
            </a:pathLst>
          </a:custGeom>
          <a:solidFill>
            <a:srgbClr val="A3E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81049" y="2104433"/>
            <a:ext cx="2341880" cy="1058545"/>
          </a:xfrm>
          <a:custGeom>
            <a:avLst/>
            <a:gdLst/>
            <a:ahLst/>
            <a:cxnLst/>
            <a:rect l="l" t="t" r="r" b="b"/>
            <a:pathLst>
              <a:path w="2341879" h="1058545">
                <a:moveTo>
                  <a:pt x="2341543" y="1058344"/>
                </a:moveTo>
                <a:lnTo>
                  <a:pt x="0" y="1058344"/>
                </a:lnTo>
                <a:lnTo>
                  <a:pt x="0" y="0"/>
                </a:lnTo>
                <a:lnTo>
                  <a:pt x="2341543" y="0"/>
                </a:lnTo>
                <a:lnTo>
                  <a:pt x="2341543" y="1058344"/>
                </a:lnTo>
                <a:close/>
              </a:path>
            </a:pathLst>
          </a:custGeom>
          <a:solidFill>
            <a:srgbClr val="A3E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213092" y="2104433"/>
            <a:ext cx="2341880" cy="1058545"/>
          </a:xfrm>
          <a:custGeom>
            <a:avLst/>
            <a:gdLst/>
            <a:ahLst/>
            <a:cxnLst/>
            <a:rect l="l" t="t" r="r" b="b"/>
            <a:pathLst>
              <a:path w="2341879" h="1058545">
                <a:moveTo>
                  <a:pt x="2341544" y="1058344"/>
                </a:moveTo>
                <a:lnTo>
                  <a:pt x="0" y="1058344"/>
                </a:lnTo>
                <a:lnTo>
                  <a:pt x="0" y="0"/>
                </a:lnTo>
                <a:lnTo>
                  <a:pt x="2341544" y="0"/>
                </a:lnTo>
                <a:lnTo>
                  <a:pt x="2341544" y="1058344"/>
                </a:lnTo>
                <a:close/>
              </a:path>
            </a:pathLst>
          </a:custGeom>
          <a:solidFill>
            <a:srgbClr val="A3E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12745137" y="0"/>
            <a:ext cx="5542915" cy="5266690"/>
            <a:chOff x="12745137" y="0"/>
            <a:chExt cx="5542915" cy="5266690"/>
          </a:xfrm>
        </p:grpSpPr>
        <p:sp>
          <p:nvSpPr>
            <p:cNvPr id="14" name="object 14"/>
            <p:cNvSpPr/>
            <p:nvPr/>
          </p:nvSpPr>
          <p:spPr>
            <a:xfrm>
              <a:off x="16799109" y="2687861"/>
              <a:ext cx="1489075" cy="2579370"/>
            </a:xfrm>
            <a:custGeom>
              <a:avLst/>
              <a:gdLst/>
              <a:ahLst/>
              <a:cxnLst/>
              <a:rect l="l" t="t" r="r" b="b"/>
              <a:pathLst>
                <a:path w="1489075" h="2579370">
                  <a:moveTo>
                    <a:pt x="1488889" y="2578769"/>
                  </a:moveTo>
                  <a:lnTo>
                    <a:pt x="744418" y="2578769"/>
                  </a:lnTo>
                  <a:lnTo>
                    <a:pt x="0" y="1289386"/>
                  </a:lnTo>
                  <a:lnTo>
                    <a:pt x="744418" y="0"/>
                  </a:lnTo>
                  <a:lnTo>
                    <a:pt x="1488889" y="0"/>
                  </a:lnTo>
                  <a:lnTo>
                    <a:pt x="1488889" y="2578769"/>
                  </a:lnTo>
                  <a:close/>
                </a:path>
              </a:pathLst>
            </a:custGeom>
            <a:solidFill>
              <a:srgbClr val="0045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660090" y="0"/>
              <a:ext cx="4201795" cy="3503295"/>
            </a:xfrm>
            <a:custGeom>
              <a:avLst/>
              <a:gdLst/>
              <a:ahLst/>
              <a:cxnLst/>
              <a:rect l="l" t="t" r="r" b="b"/>
              <a:pathLst>
                <a:path w="4201794" h="3503295">
                  <a:moveTo>
                    <a:pt x="3151171" y="3503248"/>
                  </a:moveTo>
                  <a:lnTo>
                    <a:pt x="1050340" y="3503248"/>
                  </a:lnTo>
                  <a:lnTo>
                    <a:pt x="0" y="1683982"/>
                  </a:lnTo>
                  <a:lnTo>
                    <a:pt x="972235" y="0"/>
                  </a:lnTo>
                  <a:lnTo>
                    <a:pt x="3229141" y="0"/>
                  </a:lnTo>
                  <a:lnTo>
                    <a:pt x="4201512" y="1683983"/>
                  </a:lnTo>
                  <a:lnTo>
                    <a:pt x="3151171" y="3503248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243939" y="0"/>
              <a:ext cx="2481580" cy="1193165"/>
            </a:xfrm>
            <a:custGeom>
              <a:avLst/>
              <a:gdLst/>
              <a:ahLst/>
              <a:cxnLst/>
              <a:rect l="l" t="t" r="r" b="b"/>
              <a:pathLst>
                <a:path w="2481580" h="1193165">
                  <a:moveTo>
                    <a:pt x="1861064" y="1192742"/>
                  </a:moveTo>
                  <a:lnTo>
                    <a:pt x="620325" y="1192742"/>
                  </a:lnTo>
                  <a:lnTo>
                    <a:pt x="0" y="118294"/>
                  </a:lnTo>
                  <a:lnTo>
                    <a:pt x="68296" y="0"/>
                  </a:lnTo>
                  <a:lnTo>
                    <a:pt x="2413081" y="0"/>
                  </a:lnTo>
                  <a:lnTo>
                    <a:pt x="2481387" y="118295"/>
                  </a:lnTo>
                  <a:lnTo>
                    <a:pt x="1861064" y="1192742"/>
                  </a:lnTo>
                  <a:close/>
                </a:path>
              </a:pathLst>
            </a:custGeom>
            <a:solidFill>
              <a:srgbClr val="A3E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745137" y="847133"/>
              <a:ext cx="5542915" cy="1066800"/>
            </a:xfrm>
            <a:custGeom>
              <a:avLst/>
              <a:gdLst/>
              <a:ahLst/>
              <a:cxnLst/>
              <a:rect l="l" t="t" r="r" b="b"/>
              <a:pathLst>
                <a:path w="5542915" h="1066800">
                  <a:moveTo>
                    <a:pt x="5542862" y="1066799"/>
                  </a:moveTo>
                  <a:lnTo>
                    <a:pt x="0" y="1066799"/>
                  </a:lnTo>
                  <a:lnTo>
                    <a:pt x="0" y="0"/>
                  </a:lnTo>
                  <a:lnTo>
                    <a:pt x="5542862" y="0"/>
                  </a:lnTo>
                  <a:lnTo>
                    <a:pt x="5542862" y="1066799"/>
                  </a:lnTo>
                  <a:close/>
                </a:path>
              </a:pathLst>
            </a:custGeom>
            <a:solidFill>
              <a:srgbClr val="0045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745137" y="2104433"/>
              <a:ext cx="5542915" cy="1058545"/>
            </a:xfrm>
            <a:custGeom>
              <a:avLst/>
              <a:gdLst/>
              <a:ahLst/>
              <a:cxnLst/>
              <a:rect l="l" t="t" r="r" b="b"/>
              <a:pathLst>
                <a:path w="5542915" h="1058545">
                  <a:moveTo>
                    <a:pt x="5542862" y="1058344"/>
                  </a:moveTo>
                  <a:lnTo>
                    <a:pt x="0" y="1058344"/>
                  </a:lnTo>
                  <a:lnTo>
                    <a:pt x="0" y="0"/>
                  </a:lnTo>
                  <a:lnTo>
                    <a:pt x="5542862" y="0"/>
                  </a:lnTo>
                  <a:lnTo>
                    <a:pt x="5542862" y="1058344"/>
                  </a:lnTo>
                  <a:close/>
                </a:path>
              </a:pathLst>
            </a:custGeom>
            <a:solidFill>
              <a:srgbClr val="A3E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12745137" y="7218288"/>
            <a:ext cx="5542915" cy="904875"/>
          </a:xfrm>
          <a:custGeom>
            <a:avLst/>
            <a:gdLst/>
            <a:ahLst/>
            <a:cxnLst/>
            <a:rect l="l" t="t" r="r" b="b"/>
            <a:pathLst>
              <a:path w="5542915" h="904875">
                <a:moveTo>
                  <a:pt x="5542862" y="904874"/>
                </a:moveTo>
                <a:lnTo>
                  <a:pt x="0" y="904874"/>
                </a:lnTo>
                <a:lnTo>
                  <a:pt x="0" y="0"/>
                </a:lnTo>
                <a:lnTo>
                  <a:pt x="5542862" y="0"/>
                </a:lnTo>
                <a:lnTo>
                  <a:pt x="5542862" y="904874"/>
                </a:lnTo>
                <a:close/>
              </a:path>
            </a:pathLst>
          </a:custGeom>
          <a:solidFill>
            <a:srgbClr val="A3E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745137" y="8313663"/>
            <a:ext cx="5542915" cy="771525"/>
          </a:xfrm>
          <a:custGeom>
            <a:avLst/>
            <a:gdLst/>
            <a:ahLst/>
            <a:cxnLst/>
            <a:rect l="l" t="t" r="r" b="b"/>
            <a:pathLst>
              <a:path w="5542915" h="771525">
                <a:moveTo>
                  <a:pt x="5542862" y="771524"/>
                </a:moveTo>
                <a:lnTo>
                  <a:pt x="0" y="771524"/>
                </a:lnTo>
                <a:lnTo>
                  <a:pt x="0" y="0"/>
                </a:lnTo>
                <a:lnTo>
                  <a:pt x="5542862" y="0"/>
                </a:lnTo>
                <a:lnTo>
                  <a:pt x="5542862" y="771524"/>
                </a:lnTo>
                <a:close/>
              </a:path>
            </a:pathLst>
          </a:custGeom>
          <a:solidFill>
            <a:srgbClr val="A3E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745137" y="9275688"/>
            <a:ext cx="5542915" cy="771525"/>
          </a:xfrm>
          <a:custGeom>
            <a:avLst/>
            <a:gdLst/>
            <a:ahLst/>
            <a:cxnLst/>
            <a:rect l="l" t="t" r="r" b="b"/>
            <a:pathLst>
              <a:path w="5542915" h="771525">
                <a:moveTo>
                  <a:pt x="5542862" y="771524"/>
                </a:moveTo>
                <a:lnTo>
                  <a:pt x="0" y="771524"/>
                </a:lnTo>
                <a:lnTo>
                  <a:pt x="0" y="0"/>
                </a:lnTo>
                <a:lnTo>
                  <a:pt x="5542862" y="0"/>
                </a:lnTo>
                <a:lnTo>
                  <a:pt x="5542862" y="771524"/>
                </a:lnTo>
                <a:close/>
              </a:path>
            </a:pathLst>
          </a:custGeom>
          <a:solidFill>
            <a:srgbClr val="A3E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98087" y="1186858"/>
            <a:ext cx="136652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85" dirty="0">
                <a:solidFill>
                  <a:srgbClr val="F4F4F4"/>
                </a:solidFill>
                <a:latin typeface="Trebuchet MS"/>
                <a:cs typeface="Trebuchet MS"/>
              </a:rPr>
              <a:t>M</a:t>
            </a:r>
            <a:r>
              <a:rPr sz="2100" b="1" spc="-95" dirty="0">
                <a:solidFill>
                  <a:srgbClr val="F4F4F4"/>
                </a:solidFill>
                <a:latin typeface="Trebuchet MS"/>
                <a:cs typeface="Trebuchet MS"/>
              </a:rPr>
              <a:t>A</a:t>
            </a:r>
            <a:r>
              <a:rPr sz="2100" b="1" spc="-155" dirty="0">
                <a:solidFill>
                  <a:srgbClr val="F4F4F4"/>
                </a:solidFill>
                <a:latin typeface="Trebuchet MS"/>
                <a:cs typeface="Trebuchet MS"/>
              </a:rPr>
              <a:t>T</a:t>
            </a:r>
            <a:r>
              <a:rPr sz="2100" b="1" spc="-90" dirty="0">
                <a:solidFill>
                  <a:srgbClr val="F4F4F4"/>
                </a:solidFill>
                <a:latin typeface="Trebuchet MS"/>
                <a:cs typeface="Trebuchet MS"/>
              </a:rPr>
              <a:t>E</a:t>
            </a:r>
            <a:r>
              <a:rPr sz="2100" b="1" spc="10" dirty="0">
                <a:solidFill>
                  <a:srgbClr val="F4F4F4"/>
                </a:solidFill>
                <a:latin typeface="Trebuchet MS"/>
                <a:cs typeface="Trebuchet MS"/>
              </a:rPr>
              <a:t>R</a:t>
            </a:r>
            <a:r>
              <a:rPr sz="2100" b="1" spc="30" dirty="0">
                <a:solidFill>
                  <a:srgbClr val="F4F4F4"/>
                </a:solidFill>
                <a:latin typeface="Trebuchet MS"/>
                <a:cs typeface="Trebuchet MS"/>
              </a:rPr>
              <a:t>I</a:t>
            </a:r>
            <a:r>
              <a:rPr sz="2100" b="1" spc="-95" dirty="0">
                <a:solidFill>
                  <a:srgbClr val="F4F4F4"/>
                </a:solidFill>
                <a:latin typeface="Trebuchet MS"/>
                <a:cs typeface="Trebuchet MS"/>
              </a:rPr>
              <a:t>A</a:t>
            </a:r>
            <a:r>
              <a:rPr sz="2100" b="1" spc="-85" dirty="0">
                <a:solidFill>
                  <a:srgbClr val="F4F4F4"/>
                </a:solidFill>
                <a:latin typeface="Trebuchet MS"/>
                <a:cs typeface="Trebuchet MS"/>
              </a:rPr>
              <a:t>L</a:t>
            </a:r>
            <a:r>
              <a:rPr sz="2100" b="1" spc="125" dirty="0">
                <a:solidFill>
                  <a:srgbClr val="F4F4F4"/>
                </a:solidFill>
                <a:latin typeface="Trebuchet MS"/>
                <a:cs typeface="Trebuchet MS"/>
              </a:rPr>
              <a:t>S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616960" y="847133"/>
            <a:ext cx="2341880" cy="1066800"/>
          </a:xfrm>
          <a:prstGeom prst="rect">
            <a:avLst/>
          </a:prstGeom>
          <a:solidFill>
            <a:srgbClr val="004550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5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700" b="1" spc="-60" dirty="0">
                <a:solidFill>
                  <a:srgbClr val="F4F4F4"/>
                </a:solidFill>
                <a:latin typeface="Trebuchet MS"/>
                <a:cs typeface="Trebuchet MS"/>
              </a:rPr>
              <a:t>CAPACITANCE</a:t>
            </a:r>
            <a:endParaRPr sz="17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285"/>
              </a:spcBef>
            </a:pPr>
            <a:r>
              <a:rPr sz="1700" spc="-40" dirty="0">
                <a:solidFill>
                  <a:srgbClr val="F4F4F4"/>
                </a:solidFill>
                <a:latin typeface="Trebuchet MS"/>
                <a:cs typeface="Trebuchet MS"/>
              </a:rPr>
              <a:t>(F/cm3)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149005" y="847133"/>
            <a:ext cx="2341880" cy="1066800"/>
          </a:xfrm>
          <a:prstGeom prst="rect">
            <a:avLst/>
          </a:prstGeom>
          <a:solidFill>
            <a:srgbClr val="004550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5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700" b="1" spc="-60" dirty="0">
                <a:solidFill>
                  <a:srgbClr val="F4F4F4"/>
                </a:solidFill>
                <a:latin typeface="Trebuchet MS"/>
                <a:cs typeface="Trebuchet MS"/>
              </a:rPr>
              <a:t>CAPACITANCE</a:t>
            </a:r>
            <a:endParaRPr sz="17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285"/>
              </a:spcBef>
            </a:pPr>
            <a:r>
              <a:rPr sz="1700" b="1" spc="-5" dirty="0">
                <a:solidFill>
                  <a:srgbClr val="F4F4F4"/>
                </a:solidFill>
                <a:latin typeface="Trebuchet MS"/>
                <a:cs typeface="Trebuchet MS"/>
              </a:rPr>
              <a:t>(F/g)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681049" y="847133"/>
            <a:ext cx="2341880" cy="1066800"/>
          </a:xfrm>
          <a:prstGeom prst="rect">
            <a:avLst/>
          </a:prstGeom>
          <a:solidFill>
            <a:srgbClr val="004550"/>
          </a:solidFill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2600">
              <a:latin typeface="Times New Roman"/>
              <a:cs typeface="Times New Roman"/>
            </a:endParaRPr>
          </a:p>
          <a:p>
            <a:pPr marL="353060">
              <a:lnSpc>
                <a:spcPct val="100000"/>
              </a:lnSpc>
            </a:pPr>
            <a:r>
              <a:rPr sz="1700" b="1" spc="-70" dirty="0">
                <a:solidFill>
                  <a:srgbClr val="F4F4F4"/>
                </a:solidFill>
                <a:latin typeface="Trebuchet MS"/>
                <a:cs typeface="Trebuchet MS"/>
              </a:rPr>
              <a:t>C</a:t>
            </a:r>
            <a:r>
              <a:rPr sz="1700" b="1" spc="-40" dirty="0">
                <a:solidFill>
                  <a:srgbClr val="F4F4F4"/>
                </a:solidFill>
                <a:latin typeface="Trebuchet MS"/>
                <a:cs typeface="Trebuchet MS"/>
              </a:rPr>
              <a:t>Y</a:t>
            </a:r>
            <a:r>
              <a:rPr sz="1700" b="1" spc="-70" dirty="0">
                <a:solidFill>
                  <a:srgbClr val="F4F4F4"/>
                </a:solidFill>
                <a:latin typeface="Trebuchet MS"/>
                <a:cs typeface="Trebuchet MS"/>
              </a:rPr>
              <a:t>C</a:t>
            </a:r>
            <a:r>
              <a:rPr sz="1700" b="1" spc="-75" dirty="0">
                <a:solidFill>
                  <a:srgbClr val="F4F4F4"/>
                </a:solidFill>
                <a:latin typeface="Trebuchet MS"/>
                <a:cs typeface="Trebuchet MS"/>
              </a:rPr>
              <a:t>LE</a:t>
            </a:r>
            <a:r>
              <a:rPr sz="1700" b="1" spc="-110" dirty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sz="1700" b="1" spc="95" dirty="0">
                <a:solidFill>
                  <a:srgbClr val="F4F4F4"/>
                </a:solidFill>
                <a:latin typeface="Trebuchet MS"/>
                <a:cs typeface="Trebuchet MS"/>
              </a:rPr>
              <a:t>S</a:t>
            </a:r>
            <a:r>
              <a:rPr sz="1700" b="1" spc="-130" dirty="0">
                <a:solidFill>
                  <a:srgbClr val="F4F4F4"/>
                </a:solidFill>
                <a:latin typeface="Trebuchet MS"/>
                <a:cs typeface="Trebuchet MS"/>
              </a:rPr>
              <a:t>T</a:t>
            </a:r>
            <a:r>
              <a:rPr sz="1700" b="1" spc="-80" dirty="0">
                <a:solidFill>
                  <a:srgbClr val="F4F4F4"/>
                </a:solidFill>
                <a:latin typeface="Trebuchet MS"/>
                <a:cs typeface="Trebuchet MS"/>
              </a:rPr>
              <a:t>A</a:t>
            </a:r>
            <a:r>
              <a:rPr sz="1700" b="1" spc="30" dirty="0">
                <a:solidFill>
                  <a:srgbClr val="F4F4F4"/>
                </a:solidFill>
                <a:latin typeface="Trebuchet MS"/>
                <a:cs typeface="Trebuchet MS"/>
              </a:rPr>
              <a:t>B</a:t>
            </a:r>
            <a:r>
              <a:rPr sz="1700" b="1" spc="20" dirty="0">
                <a:solidFill>
                  <a:srgbClr val="F4F4F4"/>
                </a:solidFill>
                <a:latin typeface="Trebuchet MS"/>
                <a:cs typeface="Trebuchet MS"/>
              </a:rPr>
              <a:t>I</a:t>
            </a:r>
            <a:r>
              <a:rPr sz="1700" b="1" spc="-75" dirty="0">
                <a:solidFill>
                  <a:srgbClr val="F4F4F4"/>
                </a:solidFill>
                <a:latin typeface="Trebuchet MS"/>
                <a:cs typeface="Trebuchet MS"/>
              </a:rPr>
              <a:t>L</a:t>
            </a:r>
            <a:r>
              <a:rPr sz="1700" b="1" spc="20" dirty="0">
                <a:solidFill>
                  <a:srgbClr val="F4F4F4"/>
                </a:solidFill>
                <a:latin typeface="Trebuchet MS"/>
                <a:cs typeface="Trebuchet MS"/>
              </a:rPr>
              <a:t>I</a:t>
            </a:r>
            <a:r>
              <a:rPr sz="1700" b="1" spc="-130" dirty="0">
                <a:solidFill>
                  <a:srgbClr val="F4F4F4"/>
                </a:solidFill>
                <a:latin typeface="Trebuchet MS"/>
                <a:cs typeface="Trebuchet MS"/>
              </a:rPr>
              <a:t>T</a:t>
            </a:r>
            <a:r>
              <a:rPr sz="1700" b="1" spc="-35" dirty="0">
                <a:solidFill>
                  <a:srgbClr val="F4F4F4"/>
                </a:solidFill>
                <a:latin typeface="Trebuchet MS"/>
                <a:cs typeface="Trebuchet MS"/>
              </a:rPr>
              <a:t>Y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213092" y="847133"/>
            <a:ext cx="2341880" cy="1066800"/>
          </a:xfrm>
          <a:prstGeom prst="rect">
            <a:avLst/>
          </a:prstGeom>
          <a:solidFill>
            <a:srgbClr val="004550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5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700" b="1" spc="-50" dirty="0">
                <a:solidFill>
                  <a:srgbClr val="F4F4F4"/>
                </a:solidFill>
                <a:latin typeface="Trebuchet MS"/>
                <a:cs typeface="Trebuchet MS"/>
              </a:rPr>
              <a:t>CONDUCTIVITY</a:t>
            </a:r>
            <a:endParaRPr sz="17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285"/>
              </a:spcBef>
            </a:pPr>
            <a:r>
              <a:rPr sz="1700" b="1" spc="25" dirty="0">
                <a:solidFill>
                  <a:srgbClr val="F4F4F4"/>
                </a:solidFill>
                <a:latin typeface="Trebuchet MS"/>
                <a:cs typeface="Trebuchet MS"/>
              </a:rPr>
              <a:t>(S/m)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999833" y="1218672"/>
            <a:ext cx="111823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65" dirty="0">
                <a:solidFill>
                  <a:srgbClr val="F4F4F4"/>
                </a:solidFill>
                <a:latin typeface="Trebuchet MS"/>
                <a:cs typeface="Trebuchet MS"/>
              </a:rPr>
              <a:t>REFERENCE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45228" y="2466447"/>
            <a:ext cx="187198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30" dirty="0">
                <a:solidFill>
                  <a:srgbClr val="F4F4F4"/>
                </a:solidFill>
                <a:latin typeface="Trebuchet MS"/>
                <a:cs typeface="Trebuchet MS"/>
              </a:rPr>
              <a:t>B</a:t>
            </a:r>
            <a:r>
              <a:rPr sz="1700" b="1" spc="20" dirty="0">
                <a:solidFill>
                  <a:srgbClr val="F4F4F4"/>
                </a:solidFill>
                <a:latin typeface="Trebuchet MS"/>
                <a:cs typeface="Trebuchet MS"/>
              </a:rPr>
              <a:t>a</a:t>
            </a:r>
            <a:r>
              <a:rPr sz="1700" b="1" spc="-65" dirty="0">
                <a:solidFill>
                  <a:srgbClr val="F4F4F4"/>
                </a:solidFill>
                <a:latin typeface="Trebuchet MS"/>
                <a:cs typeface="Trebuchet MS"/>
              </a:rPr>
              <a:t>c</a:t>
            </a:r>
            <a:r>
              <a:rPr sz="1700" b="1" spc="-25" dirty="0">
                <a:solidFill>
                  <a:srgbClr val="F4F4F4"/>
                </a:solidFill>
                <a:latin typeface="Trebuchet MS"/>
                <a:cs typeface="Trebuchet MS"/>
              </a:rPr>
              <a:t>t</a:t>
            </a:r>
            <a:r>
              <a:rPr sz="1700" b="1" spc="-45" dirty="0">
                <a:solidFill>
                  <a:srgbClr val="F4F4F4"/>
                </a:solidFill>
                <a:latin typeface="Trebuchet MS"/>
                <a:cs typeface="Trebuchet MS"/>
              </a:rPr>
              <a:t>e</a:t>
            </a:r>
            <a:r>
              <a:rPr sz="1700" b="1" spc="-50" dirty="0">
                <a:solidFill>
                  <a:srgbClr val="F4F4F4"/>
                </a:solidFill>
                <a:latin typeface="Trebuchet MS"/>
                <a:cs typeface="Trebuchet MS"/>
              </a:rPr>
              <a:t>r</a:t>
            </a:r>
            <a:r>
              <a:rPr sz="1700" b="1" spc="-35" dirty="0">
                <a:solidFill>
                  <a:srgbClr val="F4F4F4"/>
                </a:solidFill>
                <a:latin typeface="Trebuchet MS"/>
                <a:cs typeface="Trebuchet MS"/>
              </a:rPr>
              <a:t>i</a:t>
            </a:r>
            <a:r>
              <a:rPr sz="1700" b="1" spc="20" dirty="0">
                <a:solidFill>
                  <a:srgbClr val="F4F4F4"/>
                </a:solidFill>
                <a:latin typeface="Trebuchet MS"/>
                <a:cs typeface="Trebuchet MS"/>
              </a:rPr>
              <a:t>a</a:t>
            </a:r>
            <a:r>
              <a:rPr sz="1700" b="1" dirty="0">
                <a:solidFill>
                  <a:srgbClr val="F4F4F4"/>
                </a:solidFill>
                <a:latin typeface="Trebuchet MS"/>
                <a:cs typeface="Trebuchet MS"/>
              </a:rPr>
              <a:t>l</a:t>
            </a:r>
            <a:r>
              <a:rPr sz="1700" b="1" spc="-110" dirty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sz="1700" b="1" spc="-70" dirty="0">
                <a:solidFill>
                  <a:srgbClr val="F4F4F4"/>
                </a:solidFill>
                <a:latin typeface="Trebuchet MS"/>
                <a:cs typeface="Trebuchet MS"/>
              </a:rPr>
              <a:t>C</a:t>
            </a:r>
            <a:r>
              <a:rPr sz="1700" b="1" spc="-45" dirty="0">
                <a:solidFill>
                  <a:srgbClr val="F4F4F4"/>
                </a:solidFill>
                <a:latin typeface="Trebuchet MS"/>
                <a:cs typeface="Trebuchet MS"/>
              </a:rPr>
              <a:t>e</a:t>
            </a:r>
            <a:r>
              <a:rPr sz="1700" b="1" spc="-5" dirty="0">
                <a:solidFill>
                  <a:srgbClr val="F4F4F4"/>
                </a:solidFill>
                <a:latin typeface="Trebuchet MS"/>
                <a:cs typeface="Trebuchet MS"/>
              </a:rPr>
              <a:t>ll</a:t>
            </a:r>
            <a:r>
              <a:rPr sz="1700" b="1" spc="-40" dirty="0">
                <a:solidFill>
                  <a:srgbClr val="F4F4F4"/>
                </a:solidFill>
                <a:latin typeface="Trebuchet MS"/>
                <a:cs typeface="Trebuchet MS"/>
              </a:rPr>
              <a:t>u</a:t>
            </a:r>
            <a:r>
              <a:rPr sz="1700" b="1" spc="-5" dirty="0">
                <a:solidFill>
                  <a:srgbClr val="F4F4F4"/>
                </a:solidFill>
                <a:latin typeface="Trebuchet MS"/>
                <a:cs typeface="Trebuchet MS"/>
              </a:rPr>
              <a:t>l</a:t>
            </a:r>
            <a:r>
              <a:rPr sz="1700" b="1" spc="25" dirty="0">
                <a:solidFill>
                  <a:srgbClr val="F4F4F4"/>
                </a:solidFill>
                <a:latin typeface="Trebuchet MS"/>
                <a:cs typeface="Trebuchet MS"/>
              </a:rPr>
              <a:t>o</a:t>
            </a:r>
            <a:r>
              <a:rPr sz="1700" b="1" spc="80" dirty="0">
                <a:solidFill>
                  <a:srgbClr val="F4F4F4"/>
                </a:solidFill>
                <a:latin typeface="Trebuchet MS"/>
                <a:cs typeface="Trebuchet MS"/>
              </a:rPr>
              <a:t>s</a:t>
            </a:r>
            <a:r>
              <a:rPr sz="1700" b="1" spc="-40" dirty="0">
                <a:solidFill>
                  <a:srgbClr val="F4F4F4"/>
                </a:solidFill>
                <a:latin typeface="Trebuchet MS"/>
                <a:cs typeface="Trebuchet MS"/>
              </a:rPr>
              <a:t>e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688027" y="2466447"/>
            <a:ext cx="19939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55" dirty="0">
                <a:latin typeface="Trebuchet MS"/>
                <a:cs typeface="Trebuchet MS"/>
              </a:rPr>
              <a:t>-</a:t>
            </a:r>
            <a:r>
              <a:rPr sz="1700" spc="60" dirty="0">
                <a:latin typeface="Trebuchet MS"/>
                <a:cs typeface="Trebuchet MS"/>
              </a:rPr>
              <a:t>-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201617" y="2466447"/>
            <a:ext cx="23622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45" dirty="0">
                <a:latin typeface="Trebuchet MS"/>
                <a:cs typeface="Trebuchet MS"/>
              </a:rPr>
              <a:t>7</a:t>
            </a:r>
            <a:r>
              <a:rPr sz="1700" spc="10" dirty="0">
                <a:latin typeface="Trebuchet MS"/>
                <a:cs typeface="Trebuchet MS"/>
              </a:rPr>
              <a:t>4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556704" y="2466447"/>
            <a:ext cx="59055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latin typeface="Trebuchet MS"/>
                <a:cs typeface="Trebuchet MS"/>
              </a:rPr>
              <a:t>99</a:t>
            </a:r>
            <a:r>
              <a:rPr sz="1700" spc="-225" dirty="0">
                <a:latin typeface="Trebuchet MS"/>
                <a:cs typeface="Trebuchet MS"/>
              </a:rPr>
              <a:t>.</a:t>
            </a:r>
            <a:r>
              <a:rPr sz="1700" spc="-45" dirty="0">
                <a:latin typeface="Trebuchet MS"/>
                <a:cs typeface="Trebuchet MS"/>
              </a:rPr>
              <a:t>5</a:t>
            </a:r>
            <a:r>
              <a:rPr sz="1700" spc="380" dirty="0">
                <a:latin typeface="Trebuchet MS"/>
                <a:cs typeface="Trebuchet MS"/>
              </a:rPr>
              <a:t>%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1284160" y="2466447"/>
            <a:ext cx="19939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55" dirty="0">
                <a:latin typeface="Trebuchet MS"/>
                <a:cs typeface="Trebuchet MS"/>
              </a:rPr>
              <a:t>-</a:t>
            </a:r>
            <a:r>
              <a:rPr sz="1700" spc="60" dirty="0">
                <a:latin typeface="Trebuchet MS"/>
                <a:cs typeface="Trebuchet MS"/>
              </a:rPr>
              <a:t>-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3047357" y="2346355"/>
            <a:ext cx="5023485" cy="520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4570" marR="5080" indent="-2262505">
              <a:lnSpc>
                <a:spcPct val="116100"/>
              </a:lnSpc>
              <a:spcBef>
                <a:spcPts val="100"/>
              </a:spcBef>
            </a:pPr>
            <a:r>
              <a:rPr sz="1400" spc="-50" dirty="0">
                <a:latin typeface="Trebuchet MS"/>
                <a:cs typeface="Trebuchet MS"/>
              </a:rPr>
              <a:t>S. </a:t>
            </a:r>
            <a:r>
              <a:rPr sz="1400" spc="-70" dirty="0">
                <a:latin typeface="Trebuchet MS"/>
                <a:cs typeface="Trebuchet MS"/>
              </a:rPr>
              <a:t>Li, D. </a:t>
            </a:r>
            <a:r>
              <a:rPr sz="1400" spc="-5" dirty="0">
                <a:latin typeface="Trebuchet MS"/>
                <a:cs typeface="Trebuchet MS"/>
              </a:rPr>
              <a:t>Huang, </a:t>
            </a:r>
            <a:r>
              <a:rPr sz="1400" spc="-65" dirty="0">
                <a:latin typeface="Trebuchet MS"/>
                <a:cs typeface="Trebuchet MS"/>
              </a:rPr>
              <a:t>B. </a:t>
            </a:r>
            <a:r>
              <a:rPr sz="1400" spc="-15" dirty="0">
                <a:latin typeface="Trebuchet MS"/>
                <a:cs typeface="Trebuchet MS"/>
              </a:rPr>
              <a:t>Zhang, </a:t>
            </a:r>
            <a:r>
              <a:rPr sz="1400" spc="-105" dirty="0">
                <a:latin typeface="Trebuchet MS"/>
                <a:cs typeface="Trebuchet MS"/>
              </a:rPr>
              <a:t>X. </a:t>
            </a:r>
            <a:r>
              <a:rPr sz="1400" spc="-55" dirty="0">
                <a:latin typeface="Trebuchet MS"/>
                <a:cs typeface="Trebuchet MS"/>
              </a:rPr>
              <a:t>Xu, </a:t>
            </a:r>
            <a:r>
              <a:rPr sz="1400" spc="-45" dirty="0">
                <a:latin typeface="Trebuchet MS"/>
                <a:cs typeface="Trebuchet MS"/>
              </a:rPr>
              <a:t>M. </a:t>
            </a:r>
            <a:r>
              <a:rPr sz="1400" spc="-30" dirty="0">
                <a:latin typeface="Trebuchet MS"/>
                <a:cs typeface="Trebuchet MS"/>
              </a:rPr>
              <a:t>Wang, </a:t>
            </a:r>
            <a:r>
              <a:rPr sz="1400" spc="-125" dirty="0">
                <a:latin typeface="Trebuchet MS"/>
                <a:cs typeface="Trebuchet MS"/>
              </a:rPr>
              <a:t>G. </a:t>
            </a:r>
            <a:r>
              <a:rPr sz="1400" spc="-25" dirty="0">
                <a:latin typeface="Trebuchet MS"/>
                <a:cs typeface="Trebuchet MS"/>
              </a:rPr>
              <a:t>Yang, </a:t>
            </a:r>
            <a:r>
              <a:rPr sz="1400" spc="-110" dirty="0">
                <a:latin typeface="Trebuchet MS"/>
                <a:cs typeface="Trebuchet MS"/>
              </a:rPr>
              <a:t>Y. </a:t>
            </a:r>
            <a:r>
              <a:rPr sz="1400" spc="45" dirty="0">
                <a:latin typeface="Trebuchet MS"/>
                <a:cs typeface="Trebuchet MS"/>
              </a:rPr>
              <a:t>Shen </a:t>
            </a:r>
            <a:r>
              <a:rPr sz="1400" spc="-80" dirty="0">
                <a:latin typeface="Trebuchet MS"/>
                <a:cs typeface="Trebuchet MS"/>
              </a:rPr>
              <a:t>et. </a:t>
            </a:r>
            <a:r>
              <a:rPr sz="1400" spc="-55" dirty="0">
                <a:latin typeface="Trebuchet MS"/>
                <a:cs typeface="Trebuchet MS"/>
              </a:rPr>
              <a:t>al. </a:t>
            </a:r>
            <a:r>
              <a:rPr sz="1400" spc="-409" dirty="0">
                <a:latin typeface="Trebuchet MS"/>
                <a:cs typeface="Trebuchet MS"/>
              </a:rPr>
              <a:t> </a:t>
            </a:r>
            <a:r>
              <a:rPr sz="1400" spc="-45" dirty="0">
                <a:latin typeface="Trebuchet MS"/>
                <a:cs typeface="Trebuchet MS"/>
              </a:rPr>
              <a:t>(2014)</a:t>
            </a:r>
            <a:endParaRPr sz="1400">
              <a:latin typeface="Trebuchet MS"/>
              <a:cs typeface="Trebuchet MS"/>
            </a:endParaRPr>
          </a:p>
        </p:txBody>
      </p:sp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136174" y="3353277"/>
          <a:ext cx="18150839" cy="367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0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12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12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0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412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90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4124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90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54291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788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10" dirty="0">
                          <a:solidFill>
                            <a:srgbClr val="F4F4F4"/>
                          </a:solidFill>
                          <a:latin typeface="Trebuchet MS"/>
                          <a:cs typeface="Trebuchet MS"/>
                        </a:rPr>
                        <a:t>Cellulose</a:t>
                      </a:r>
                      <a:r>
                        <a:rPr sz="1700" spc="-85" dirty="0">
                          <a:solidFill>
                            <a:srgbClr val="F4F4F4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10" dirty="0">
                          <a:solidFill>
                            <a:srgbClr val="F4F4F4"/>
                          </a:solidFill>
                          <a:latin typeface="Trebuchet MS"/>
                          <a:cs typeface="Trebuchet MS"/>
                        </a:rPr>
                        <a:t>Fiber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00A18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105" dirty="0">
                          <a:latin typeface="Trebuchet MS"/>
                          <a:cs typeface="Trebuchet MS"/>
                        </a:rPr>
                        <a:t>16.3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A3E3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140" dirty="0">
                          <a:latin typeface="Trebuchet MS"/>
                          <a:cs typeface="Trebuchet MS"/>
                        </a:rPr>
                        <a:t>77.5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A3E3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40" dirty="0">
                          <a:latin typeface="Trebuchet MS"/>
                          <a:cs typeface="Trebuchet MS"/>
                        </a:rPr>
                        <a:t>98.4%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A3E3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Trebuchet MS"/>
                          <a:cs typeface="Trebuchet MS"/>
                        </a:rPr>
                        <a:t>590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A3E3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768985">
                        <a:lnSpc>
                          <a:spcPct val="100000"/>
                        </a:lnSpc>
                      </a:pPr>
                      <a:r>
                        <a:rPr sz="1200" spc="-90" dirty="0">
                          <a:latin typeface="Trebuchet MS"/>
                          <a:cs typeface="Trebuchet MS"/>
                        </a:rPr>
                        <a:t>X.</a:t>
                      </a:r>
                      <a:r>
                        <a:rPr sz="1200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0" dirty="0">
                          <a:latin typeface="Trebuchet MS"/>
                          <a:cs typeface="Trebuchet MS"/>
                        </a:rPr>
                        <a:t>Wu,</a:t>
                      </a:r>
                      <a:r>
                        <a:rPr sz="1200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40" dirty="0">
                          <a:latin typeface="Trebuchet MS"/>
                          <a:cs typeface="Trebuchet MS"/>
                        </a:rPr>
                        <a:t>M. </a:t>
                      </a:r>
                      <a:r>
                        <a:rPr sz="1200" spc="-10" dirty="0">
                          <a:latin typeface="Trebuchet MS"/>
                          <a:cs typeface="Trebuchet MS"/>
                        </a:rPr>
                        <a:t>Zhang,</a:t>
                      </a:r>
                      <a:r>
                        <a:rPr sz="1200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114" dirty="0">
                          <a:latin typeface="Trebuchet MS"/>
                          <a:cs typeface="Trebuchet MS"/>
                        </a:rPr>
                        <a:t>T.</a:t>
                      </a:r>
                      <a:r>
                        <a:rPr sz="1200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10" dirty="0">
                          <a:latin typeface="Trebuchet MS"/>
                          <a:cs typeface="Trebuchet MS"/>
                        </a:rPr>
                        <a:t>Song,</a:t>
                      </a:r>
                      <a:r>
                        <a:rPr sz="1200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65" dirty="0">
                          <a:latin typeface="Trebuchet MS"/>
                          <a:cs typeface="Trebuchet MS"/>
                        </a:rPr>
                        <a:t>H.</a:t>
                      </a:r>
                      <a:r>
                        <a:rPr sz="1200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5" dirty="0">
                          <a:latin typeface="Trebuchet MS"/>
                          <a:cs typeface="Trebuchet MS"/>
                        </a:rPr>
                        <a:t>Mou,</a:t>
                      </a:r>
                      <a:r>
                        <a:rPr sz="1200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95" dirty="0">
                          <a:latin typeface="Trebuchet MS"/>
                          <a:cs typeface="Trebuchet MS"/>
                        </a:rPr>
                        <a:t>Z.</a:t>
                      </a:r>
                      <a:r>
                        <a:rPr sz="1200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15" dirty="0">
                          <a:latin typeface="Trebuchet MS"/>
                          <a:cs typeface="Trebuchet MS"/>
                        </a:rPr>
                        <a:t>Xiang,</a:t>
                      </a:r>
                      <a:r>
                        <a:rPr sz="1200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65" dirty="0">
                          <a:latin typeface="Trebuchet MS"/>
                          <a:cs typeface="Trebuchet MS"/>
                        </a:rPr>
                        <a:t>H.</a:t>
                      </a:r>
                      <a:r>
                        <a:rPr sz="1200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0" dirty="0">
                          <a:latin typeface="Trebuchet MS"/>
                          <a:cs typeface="Trebuchet MS"/>
                        </a:rPr>
                        <a:t>Qi,</a:t>
                      </a:r>
                      <a:r>
                        <a:rPr sz="1200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70" dirty="0">
                          <a:latin typeface="Trebuchet MS"/>
                          <a:cs typeface="Trebuchet MS"/>
                        </a:rPr>
                        <a:t>et.</a:t>
                      </a:r>
                      <a:r>
                        <a:rPr sz="1200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10" dirty="0">
                          <a:latin typeface="Trebuchet MS"/>
                          <a:cs typeface="Trebuchet MS"/>
                        </a:rPr>
                        <a:t>al</a:t>
                      </a:r>
                      <a:r>
                        <a:rPr sz="1200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20" dirty="0">
                          <a:latin typeface="Trebuchet MS"/>
                          <a:cs typeface="Trebuchet MS"/>
                        </a:rPr>
                        <a:t>(2020)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5715" marB="0">
                    <a:solidFill>
                      <a:srgbClr val="A3E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4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15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5" dirty="0">
                          <a:solidFill>
                            <a:srgbClr val="F4F4F4"/>
                          </a:solidFill>
                          <a:latin typeface="Trebuchet MS"/>
                          <a:cs typeface="Trebuchet MS"/>
                        </a:rPr>
                        <a:t>Cellulose(RGO)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5080" marB="0">
                    <a:solidFill>
                      <a:srgbClr val="00A18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90" dirty="0">
                          <a:latin typeface="Trebuchet MS"/>
                          <a:cs typeface="Trebuchet MS"/>
                        </a:rPr>
                        <a:t>2.4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5080" marB="0">
                    <a:solidFill>
                      <a:srgbClr val="A3E3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90" dirty="0">
                          <a:latin typeface="Trebuchet MS"/>
                          <a:cs typeface="Trebuchet MS"/>
                        </a:rPr>
                        <a:t>212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5080" marB="0">
                    <a:solidFill>
                      <a:srgbClr val="A3E3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125" dirty="0">
                          <a:latin typeface="Trebuchet MS"/>
                          <a:cs typeface="Trebuchet MS"/>
                        </a:rPr>
                        <a:t>94%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5080" marB="0">
                    <a:solidFill>
                      <a:srgbClr val="A3E3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145" dirty="0">
                          <a:latin typeface="Trebuchet MS"/>
                          <a:cs typeface="Trebuchet MS"/>
                        </a:rPr>
                        <a:t>17.2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5080" marB="0">
                    <a:solidFill>
                      <a:srgbClr val="A3E3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450215">
                        <a:lnSpc>
                          <a:spcPct val="100000"/>
                        </a:lnSpc>
                      </a:pPr>
                      <a:r>
                        <a:rPr sz="1300" spc="-195" dirty="0">
                          <a:latin typeface="Trebuchet MS"/>
                          <a:cs typeface="Trebuchet MS"/>
                        </a:rPr>
                        <a:t>J.</a:t>
                      </a:r>
                      <a:r>
                        <a:rPr sz="13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spc="-40" dirty="0">
                          <a:latin typeface="Trebuchet MS"/>
                          <a:cs typeface="Trebuchet MS"/>
                        </a:rPr>
                        <a:t>Bi,</a:t>
                      </a:r>
                      <a:r>
                        <a:rPr sz="13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spc="-70" dirty="0">
                          <a:latin typeface="Trebuchet MS"/>
                          <a:cs typeface="Trebuchet MS"/>
                        </a:rPr>
                        <a:t>H.</a:t>
                      </a:r>
                      <a:r>
                        <a:rPr sz="13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spc="-55" dirty="0">
                          <a:latin typeface="Trebuchet MS"/>
                          <a:cs typeface="Trebuchet MS"/>
                        </a:rPr>
                        <a:t>Wu,</a:t>
                      </a:r>
                      <a:r>
                        <a:rPr sz="13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spc="-95" dirty="0">
                          <a:latin typeface="Trebuchet MS"/>
                          <a:cs typeface="Trebuchet MS"/>
                        </a:rPr>
                        <a:t>L.</a:t>
                      </a:r>
                      <a:r>
                        <a:rPr sz="13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spc="-25" dirty="0">
                          <a:latin typeface="Trebuchet MS"/>
                          <a:cs typeface="Trebuchet MS"/>
                        </a:rPr>
                        <a:t>Wang,</a:t>
                      </a:r>
                      <a:r>
                        <a:rPr sz="13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spc="-100" dirty="0">
                          <a:latin typeface="Trebuchet MS"/>
                          <a:cs typeface="Trebuchet MS"/>
                        </a:rPr>
                        <a:t>X.</a:t>
                      </a:r>
                      <a:r>
                        <a:rPr sz="13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spc="-15" dirty="0">
                          <a:latin typeface="Trebuchet MS"/>
                          <a:cs typeface="Trebuchet MS"/>
                        </a:rPr>
                        <a:t>Pang,</a:t>
                      </a:r>
                      <a:r>
                        <a:rPr sz="13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spc="-100" dirty="0">
                          <a:latin typeface="Trebuchet MS"/>
                          <a:cs typeface="Trebuchet MS"/>
                        </a:rPr>
                        <a:t>Y.</a:t>
                      </a:r>
                      <a:r>
                        <a:rPr sz="13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spc="-65" dirty="0">
                          <a:latin typeface="Trebuchet MS"/>
                          <a:cs typeface="Trebuchet MS"/>
                        </a:rPr>
                        <a:t>Li,</a:t>
                      </a:r>
                      <a:r>
                        <a:rPr sz="13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spc="-80" dirty="0">
                          <a:latin typeface="Trebuchet MS"/>
                          <a:cs typeface="Trebuchet MS"/>
                        </a:rPr>
                        <a:t>Q.</a:t>
                      </a:r>
                      <a:r>
                        <a:rPr sz="1300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spc="-5" dirty="0">
                          <a:latin typeface="Trebuchet MS"/>
                          <a:cs typeface="Trebuchet MS"/>
                        </a:rPr>
                        <a:t>Meng,</a:t>
                      </a:r>
                      <a:r>
                        <a:rPr sz="13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spc="-95" dirty="0">
                          <a:latin typeface="Trebuchet MS"/>
                          <a:cs typeface="Trebuchet MS"/>
                        </a:rPr>
                        <a:t>L.</a:t>
                      </a:r>
                      <a:r>
                        <a:rPr sz="13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spc="-25" dirty="0">
                          <a:latin typeface="Trebuchet MS"/>
                          <a:cs typeface="Trebuchet MS"/>
                        </a:rPr>
                        <a:t>Wang,</a:t>
                      </a:r>
                      <a:r>
                        <a:rPr sz="130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spc="-75" dirty="0">
                          <a:latin typeface="Trebuchet MS"/>
                          <a:cs typeface="Trebuchet MS"/>
                        </a:rPr>
                        <a:t>et.</a:t>
                      </a:r>
                      <a:r>
                        <a:rPr sz="1300" spc="-50" dirty="0">
                          <a:latin typeface="Trebuchet MS"/>
                          <a:cs typeface="Trebuchet MS"/>
                        </a:rPr>
                        <a:t> al.(2021)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solidFill>
                      <a:srgbClr val="A3E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4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15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10" dirty="0">
                          <a:solidFill>
                            <a:srgbClr val="F4F4F4"/>
                          </a:solidFill>
                          <a:latin typeface="Trebuchet MS"/>
                          <a:cs typeface="Trebuchet MS"/>
                        </a:rPr>
                        <a:t>Graphene</a:t>
                      </a:r>
                      <a:r>
                        <a:rPr sz="1700" spc="-80" dirty="0">
                          <a:solidFill>
                            <a:srgbClr val="F4F4F4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10" dirty="0">
                          <a:solidFill>
                            <a:srgbClr val="F4F4F4"/>
                          </a:solidFill>
                          <a:latin typeface="Trebuchet MS"/>
                          <a:cs typeface="Trebuchet MS"/>
                        </a:rPr>
                        <a:t>Cellulose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5080" marB="0">
                    <a:solidFill>
                      <a:srgbClr val="00A18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55" dirty="0">
                          <a:latin typeface="Trebuchet MS"/>
                          <a:cs typeface="Trebuchet MS"/>
                        </a:rPr>
                        <a:t>--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5080" marB="0">
                    <a:solidFill>
                      <a:srgbClr val="A3E3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55" dirty="0">
                          <a:latin typeface="Trebuchet MS"/>
                          <a:cs typeface="Trebuchet MS"/>
                        </a:rPr>
                        <a:t>120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5080" marB="0">
                    <a:solidFill>
                      <a:srgbClr val="A3E3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5" dirty="0">
                          <a:latin typeface="Trebuchet MS"/>
                          <a:cs typeface="Trebuchet MS"/>
                        </a:rPr>
                        <a:t>99.1%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5080" marB="0">
                    <a:solidFill>
                      <a:srgbClr val="A3E3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90" dirty="0">
                          <a:latin typeface="Trebuchet MS"/>
                          <a:cs typeface="Trebuchet MS"/>
                        </a:rPr>
                        <a:t>16.6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5080" marB="0">
                    <a:solidFill>
                      <a:srgbClr val="A3E3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653415">
                        <a:lnSpc>
                          <a:spcPct val="100000"/>
                        </a:lnSpc>
                      </a:pPr>
                      <a:r>
                        <a:rPr sz="1200" spc="-95" dirty="0">
                          <a:latin typeface="Trebuchet MS"/>
                          <a:cs typeface="Trebuchet MS"/>
                        </a:rPr>
                        <a:t>Z.</a:t>
                      </a:r>
                      <a:r>
                        <a:rPr sz="1200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25" dirty="0">
                          <a:latin typeface="Trebuchet MS"/>
                          <a:cs typeface="Trebuchet MS"/>
                        </a:rPr>
                        <a:t>Weng,</a:t>
                      </a:r>
                      <a:r>
                        <a:rPr sz="1200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90" dirty="0">
                          <a:latin typeface="Trebuchet MS"/>
                          <a:cs typeface="Trebuchet MS"/>
                        </a:rPr>
                        <a:t>Y.</a:t>
                      </a:r>
                      <a:r>
                        <a:rPr sz="1200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15" dirty="0">
                          <a:latin typeface="Trebuchet MS"/>
                          <a:cs typeface="Trebuchet MS"/>
                        </a:rPr>
                        <a:t>Su,</a:t>
                      </a:r>
                      <a:r>
                        <a:rPr sz="1200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5" dirty="0">
                          <a:latin typeface="Trebuchet MS"/>
                          <a:cs typeface="Trebuchet MS"/>
                        </a:rPr>
                        <a:t>D.-W.</a:t>
                      </a:r>
                      <a:r>
                        <a:rPr sz="1200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20" dirty="0">
                          <a:latin typeface="Trebuchet MS"/>
                          <a:cs typeface="Trebuchet MS"/>
                        </a:rPr>
                        <a:t>Wang,</a:t>
                      </a:r>
                      <a:r>
                        <a:rPr sz="1200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100" dirty="0">
                          <a:latin typeface="Trebuchet MS"/>
                          <a:cs typeface="Trebuchet MS"/>
                        </a:rPr>
                        <a:t>F.</a:t>
                      </a:r>
                      <a:r>
                        <a:rPr sz="1200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60" dirty="0">
                          <a:latin typeface="Trebuchet MS"/>
                          <a:cs typeface="Trebuchet MS"/>
                        </a:rPr>
                        <a:t>Li,</a:t>
                      </a:r>
                      <a:r>
                        <a:rPr sz="1200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180" dirty="0">
                          <a:latin typeface="Trebuchet MS"/>
                          <a:cs typeface="Trebuchet MS"/>
                        </a:rPr>
                        <a:t>J.</a:t>
                      </a:r>
                      <a:r>
                        <a:rPr sz="1200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25" dirty="0">
                          <a:latin typeface="Trebuchet MS"/>
                          <a:cs typeface="Trebuchet MS"/>
                        </a:rPr>
                        <a:t>Du,</a:t>
                      </a:r>
                      <a:r>
                        <a:rPr sz="1200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30" dirty="0">
                          <a:latin typeface="Trebuchet MS"/>
                          <a:cs typeface="Trebuchet MS"/>
                        </a:rPr>
                        <a:t>H.-M.</a:t>
                      </a:r>
                      <a:r>
                        <a:rPr sz="1200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15" dirty="0">
                          <a:latin typeface="Trebuchet MS"/>
                          <a:cs typeface="Trebuchet MS"/>
                        </a:rPr>
                        <a:t>Cheng,</a:t>
                      </a:r>
                      <a:r>
                        <a:rPr sz="1200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70" dirty="0">
                          <a:latin typeface="Trebuchet MS"/>
                          <a:cs typeface="Trebuchet MS"/>
                        </a:rPr>
                        <a:t>et.</a:t>
                      </a:r>
                      <a:r>
                        <a:rPr sz="1200" spc="-45" dirty="0">
                          <a:latin typeface="Trebuchet MS"/>
                          <a:cs typeface="Trebuchet MS"/>
                        </a:rPr>
                        <a:t> al. </a:t>
                      </a:r>
                      <a:r>
                        <a:rPr sz="1200" spc="-55" dirty="0">
                          <a:latin typeface="Trebuchet MS"/>
                          <a:cs typeface="Trebuchet MS"/>
                        </a:rPr>
                        <a:t>(2011)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5715" marB="0">
                    <a:solidFill>
                      <a:srgbClr val="A3E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4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15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25" dirty="0">
                          <a:solidFill>
                            <a:srgbClr val="F4F4F4"/>
                          </a:solidFill>
                          <a:latin typeface="Trebuchet MS"/>
                          <a:cs typeface="Trebuchet MS"/>
                        </a:rPr>
                        <a:t>PANI</a:t>
                      </a:r>
                      <a:r>
                        <a:rPr sz="1700" spc="-100" dirty="0">
                          <a:solidFill>
                            <a:srgbClr val="F4F4F4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45" dirty="0">
                          <a:solidFill>
                            <a:srgbClr val="F4F4F4"/>
                          </a:solidFill>
                          <a:latin typeface="Trebuchet MS"/>
                          <a:cs typeface="Trebuchet MS"/>
                        </a:rPr>
                        <a:t>Nanoribbon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5080" marB="0">
                    <a:solidFill>
                      <a:srgbClr val="00A18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-55" dirty="0">
                          <a:latin typeface="Trebuchet MS"/>
                          <a:cs typeface="Trebuchet MS"/>
                        </a:rPr>
                        <a:t>40.5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5080" marB="0">
                    <a:solidFill>
                      <a:srgbClr val="A3E3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55" dirty="0">
                          <a:latin typeface="Trebuchet MS"/>
                          <a:cs typeface="Trebuchet MS"/>
                        </a:rPr>
                        <a:t>--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5080" marB="0">
                    <a:solidFill>
                      <a:srgbClr val="A3E3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75" dirty="0">
                          <a:latin typeface="Trebuchet MS"/>
                          <a:cs typeface="Trebuchet MS"/>
                        </a:rPr>
                        <a:t>79%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5080" marB="0">
                    <a:solidFill>
                      <a:srgbClr val="A3E3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spc="55" dirty="0">
                          <a:latin typeface="Trebuchet MS"/>
                          <a:cs typeface="Trebuchet MS"/>
                        </a:rPr>
                        <a:t>--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5080" marB="0">
                    <a:solidFill>
                      <a:srgbClr val="A3E3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421640">
                        <a:lnSpc>
                          <a:spcPct val="100000"/>
                        </a:lnSpc>
                      </a:pPr>
                      <a:r>
                        <a:rPr sz="1200" spc="-60" dirty="0">
                          <a:latin typeface="Trebuchet MS"/>
                          <a:cs typeface="Trebuchet MS"/>
                        </a:rPr>
                        <a:t>D.</a:t>
                      </a:r>
                      <a:r>
                        <a:rPr sz="1200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70" dirty="0">
                          <a:latin typeface="Trebuchet MS"/>
                          <a:cs typeface="Trebuchet MS"/>
                        </a:rPr>
                        <a:t>Ge,</a:t>
                      </a:r>
                      <a:r>
                        <a:rPr sz="1200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85" dirty="0">
                          <a:latin typeface="Trebuchet MS"/>
                          <a:cs typeface="Trebuchet MS"/>
                        </a:rPr>
                        <a:t>L.</a:t>
                      </a:r>
                      <a:r>
                        <a:rPr sz="1200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20" dirty="0">
                          <a:latin typeface="Trebuchet MS"/>
                          <a:cs typeface="Trebuchet MS"/>
                        </a:rPr>
                        <a:t>Yang,</a:t>
                      </a:r>
                      <a:r>
                        <a:rPr sz="1200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85" dirty="0">
                          <a:latin typeface="Trebuchet MS"/>
                          <a:cs typeface="Trebuchet MS"/>
                        </a:rPr>
                        <a:t>L.</a:t>
                      </a:r>
                      <a:r>
                        <a:rPr sz="1200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35" dirty="0">
                          <a:latin typeface="Trebuchet MS"/>
                          <a:cs typeface="Trebuchet MS"/>
                        </a:rPr>
                        <a:t>Fan,</a:t>
                      </a:r>
                      <a:r>
                        <a:rPr sz="1200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100" dirty="0">
                          <a:latin typeface="Trebuchet MS"/>
                          <a:cs typeface="Trebuchet MS"/>
                        </a:rPr>
                        <a:t>C.</a:t>
                      </a:r>
                      <a:r>
                        <a:rPr sz="1200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10" dirty="0">
                          <a:latin typeface="Trebuchet MS"/>
                          <a:cs typeface="Trebuchet MS"/>
                        </a:rPr>
                        <a:t>Zhang,</a:t>
                      </a:r>
                      <a:r>
                        <a:rPr sz="1200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90" dirty="0">
                          <a:latin typeface="Trebuchet MS"/>
                          <a:cs typeface="Trebuchet MS"/>
                        </a:rPr>
                        <a:t>X.</a:t>
                      </a:r>
                      <a:r>
                        <a:rPr sz="1200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20" dirty="0">
                          <a:latin typeface="Trebuchet MS"/>
                          <a:cs typeface="Trebuchet MS"/>
                        </a:rPr>
                        <a:t>Xiao,</a:t>
                      </a:r>
                      <a:r>
                        <a:rPr sz="1200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90" dirty="0">
                          <a:latin typeface="Trebuchet MS"/>
                          <a:cs typeface="Trebuchet MS"/>
                        </a:rPr>
                        <a:t>Y.</a:t>
                      </a:r>
                      <a:r>
                        <a:rPr sz="1200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10" dirty="0">
                          <a:latin typeface="Trebuchet MS"/>
                          <a:cs typeface="Trebuchet MS"/>
                        </a:rPr>
                        <a:t>Gogotsi,</a:t>
                      </a:r>
                      <a:r>
                        <a:rPr sz="1200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40" dirty="0">
                          <a:latin typeface="Trebuchet MS"/>
                          <a:cs typeface="Trebuchet MS"/>
                        </a:rPr>
                        <a:t>S. </a:t>
                      </a:r>
                      <a:r>
                        <a:rPr sz="1200" spc="15" dirty="0">
                          <a:latin typeface="Trebuchet MS"/>
                          <a:cs typeface="Trebuchet MS"/>
                        </a:rPr>
                        <a:t>Yang</a:t>
                      </a:r>
                      <a:r>
                        <a:rPr sz="1200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70" dirty="0">
                          <a:latin typeface="Trebuchet MS"/>
                          <a:cs typeface="Trebuchet MS"/>
                        </a:rPr>
                        <a:t>et.</a:t>
                      </a:r>
                      <a:r>
                        <a:rPr sz="1200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45" dirty="0">
                          <a:latin typeface="Trebuchet MS"/>
                          <a:cs typeface="Trebuchet MS"/>
                        </a:rPr>
                        <a:t>al. </a:t>
                      </a:r>
                      <a:r>
                        <a:rPr sz="1200" spc="-40" dirty="0">
                          <a:latin typeface="Trebuchet MS"/>
                          <a:cs typeface="Trebuchet MS"/>
                        </a:rPr>
                        <a:t>(2015)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5715" marB="0">
                    <a:solidFill>
                      <a:srgbClr val="A3E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5" name="object 35"/>
          <p:cNvSpPr txBox="1"/>
          <p:nvPr/>
        </p:nvSpPr>
        <p:spPr>
          <a:xfrm>
            <a:off x="413987" y="7504103"/>
            <a:ext cx="173482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30" dirty="0">
                <a:solidFill>
                  <a:srgbClr val="F4F4F4"/>
                </a:solidFill>
                <a:latin typeface="Trebuchet MS"/>
                <a:cs typeface="Trebuchet MS"/>
              </a:rPr>
              <a:t>R</a:t>
            </a:r>
            <a:r>
              <a:rPr sz="1700" spc="-85" dirty="0">
                <a:solidFill>
                  <a:srgbClr val="F4F4F4"/>
                </a:solidFill>
                <a:latin typeface="Trebuchet MS"/>
                <a:cs typeface="Trebuchet MS"/>
              </a:rPr>
              <a:t>G</a:t>
            </a:r>
            <a:r>
              <a:rPr sz="1700" spc="25" dirty="0">
                <a:solidFill>
                  <a:srgbClr val="F4F4F4"/>
                </a:solidFill>
                <a:latin typeface="Trebuchet MS"/>
                <a:cs typeface="Trebuchet MS"/>
              </a:rPr>
              <a:t>O</a:t>
            </a:r>
            <a:r>
              <a:rPr sz="1700" spc="-15" dirty="0">
                <a:solidFill>
                  <a:srgbClr val="F4F4F4"/>
                </a:solidFill>
                <a:latin typeface="Trebuchet MS"/>
                <a:cs typeface="Trebuchet MS"/>
              </a:rPr>
              <a:t>/</a:t>
            </a:r>
            <a:r>
              <a:rPr sz="1700" spc="-70" dirty="0">
                <a:solidFill>
                  <a:srgbClr val="F4F4F4"/>
                </a:solidFill>
                <a:latin typeface="Trebuchet MS"/>
                <a:cs typeface="Trebuchet MS"/>
              </a:rPr>
              <a:t>C</a:t>
            </a:r>
            <a:r>
              <a:rPr sz="1700" spc="70" dirty="0">
                <a:solidFill>
                  <a:srgbClr val="F4F4F4"/>
                </a:solidFill>
                <a:latin typeface="Trebuchet MS"/>
                <a:cs typeface="Trebuchet MS"/>
              </a:rPr>
              <a:t>N</a:t>
            </a:r>
            <a:r>
              <a:rPr sz="1700" spc="-110" dirty="0">
                <a:solidFill>
                  <a:srgbClr val="F4F4F4"/>
                </a:solidFill>
                <a:latin typeface="Trebuchet MS"/>
                <a:cs typeface="Trebuchet MS"/>
              </a:rPr>
              <a:t>T</a:t>
            </a:r>
            <a:r>
              <a:rPr sz="1700" spc="-65" dirty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sz="1700" spc="-35" dirty="0">
                <a:solidFill>
                  <a:srgbClr val="F4F4F4"/>
                </a:solidFill>
                <a:latin typeface="Trebuchet MS"/>
                <a:cs typeface="Trebuchet MS"/>
              </a:rPr>
              <a:t>A</a:t>
            </a:r>
            <a:r>
              <a:rPr sz="1700" spc="-10" dirty="0">
                <a:solidFill>
                  <a:srgbClr val="F4F4F4"/>
                </a:solidFill>
                <a:latin typeface="Trebuchet MS"/>
                <a:cs typeface="Trebuchet MS"/>
              </a:rPr>
              <a:t>er</a:t>
            </a:r>
            <a:r>
              <a:rPr sz="1700" spc="75" dirty="0">
                <a:solidFill>
                  <a:srgbClr val="F4F4F4"/>
                </a:solidFill>
                <a:latin typeface="Trebuchet MS"/>
                <a:cs typeface="Trebuchet MS"/>
              </a:rPr>
              <a:t>o</a:t>
            </a:r>
            <a:r>
              <a:rPr sz="1700" spc="25" dirty="0">
                <a:solidFill>
                  <a:srgbClr val="F4F4F4"/>
                </a:solidFill>
                <a:latin typeface="Trebuchet MS"/>
                <a:cs typeface="Trebuchet MS"/>
              </a:rPr>
              <a:t>g</a:t>
            </a:r>
            <a:r>
              <a:rPr sz="1700" spc="-10" dirty="0">
                <a:solidFill>
                  <a:srgbClr val="F4F4F4"/>
                </a:solidFill>
                <a:latin typeface="Trebuchet MS"/>
                <a:cs typeface="Trebuchet MS"/>
              </a:rPr>
              <a:t>e</a:t>
            </a:r>
            <a:r>
              <a:rPr sz="1700" spc="-5" dirty="0">
                <a:solidFill>
                  <a:srgbClr val="F4F4F4"/>
                </a:solidFill>
                <a:latin typeface="Trebuchet MS"/>
                <a:cs typeface="Trebuchet MS"/>
              </a:rPr>
              <a:t>l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616960" y="7218288"/>
            <a:ext cx="2341880" cy="904875"/>
          </a:xfrm>
          <a:prstGeom prst="rect">
            <a:avLst/>
          </a:prstGeom>
          <a:solidFill>
            <a:srgbClr val="A3E373"/>
          </a:solidFill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700" spc="55" dirty="0">
                <a:latin typeface="Trebuchet MS"/>
                <a:cs typeface="Trebuchet MS"/>
              </a:rPr>
              <a:t>--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149005" y="7218288"/>
            <a:ext cx="2341880" cy="904875"/>
          </a:xfrm>
          <a:prstGeom prst="rect">
            <a:avLst/>
          </a:prstGeom>
          <a:solidFill>
            <a:srgbClr val="A3E373"/>
          </a:solidFill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700" spc="-90" dirty="0">
                <a:latin typeface="Trebuchet MS"/>
                <a:cs typeface="Trebuchet MS"/>
              </a:rPr>
              <a:t>110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681049" y="7218288"/>
            <a:ext cx="2341880" cy="904875"/>
          </a:xfrm>
          <a:prstGeom prst="rect">
            <a:avLst/>
          </a:prstGeom>
          <a:solidFill>
            <a:srgbClr val="A3E373"/>
          </a:solidFill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700" spc="155" dirty="0">
                <a:latin typeface="Trebuchet MS"/>
                <a:cs typeface="Trebuchet MS"/>
              </a:rPr>
              <a:t>80%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213092" y="7218288"/>
            <a:ext cx="2341880" cy="904875"/>
          </a:xfrm>
          <a:prstGeom prst="rect">
            <a:avLst/>
          </a:prstGeom>
          <a:solidFill>
            <a:srgbClr val="A3E373"/>
          </a:solidFill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700" spc="55" dirty="0">
                <a:latin typeface="Trebuchet MS"/>
                <a:cs typeface="Trebuchet MS"/>
              </a:rPr>
              <a:t>--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3149155" y="7400528"/>
            <a:ext cx="48196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4930" marR="5080" indent="-1332865">
              <a:lnSpc>
                <a:spcPct val="115399"/>
              </a:lnSpc>
              <a:spcBef>
                <a:spcPts val="100"/>
              </a:spcBef>
            </a:pPr>
            <a:r>
              <a:rPr sz="1300" spc="15" dirty="0">
                <a:latin typeface="Trebuchet MS"/>
                <a:cs typeface="Trebuchet MS"/>
              </a:rPr>
              <a:t>O</a:t>
            </a:r>
            <a:r>
              <a:rPr sz="1300" spc="-170" dirty="0">
                <a:latin typeface="Trebuchet MS"/>
                <a:cs typeface="Trebuchet MS"/>
              </a:rPr>
              <a:t>.</a:t>
            </a:r>
            <a:r>
              <a:rPr sz="1300" spc="-50" dirty="0">
                <a:latin typeface="Trebuchet MS"/>
                <a:cs typeface="Trebuchet MS"/>
              </a:rPr>
              <a:t> </a:t>
            </a:r>
            <a:r>
              <a:rPr sz="1300" spc="15" dirty="0">
                <a:latin typeface="Trebuchet MS"/>
                <a:cs typeface="Trebuchet MS"/>
              </a:rPr>
              <a:t>O</a:t>
            </a:r>
            <a:r>
              <a:rPr sz="1300" dirty="0">
                <a:latin typeface="Trebuchet MS"/>
                <a:cs typeface="Trebuchet MS"/>
              </a:rPr>
              <a:t>k</a:t>
            </a:r>
            <a:r>
              <a:rPr sz="1300" spc="45" dirty="0">
                <a:latin typeface="Trebuchet MS"/>
                <a:cs typeface="Trebuchet MS"/>
              </a:rPr>
              <a:t>h</a:t>
            </a:r>
            <a:r>
              <a:rPr sz="1300" spc="15" dirty="0">
                <a:latin typeface="Trebuchet MS"/>
                <a:cs typeface="Trebuchet MS"/>
              </a:rPr>
              <a:t>a</a:t>
            </a:r>
            <a:r>
              <a:rPr sz="1300" spc="-10" dirty="0">
                <a:latin typeface="Trebuchet MS"/>
                <a:cs typeface="Trebuchet MS"/>
              </a:rPr>
              <a:t>y</a:t>
            </a:r>
            <a:r>
              <a:rPr sz="1300" spc="-170" dirty="0">
                <a:latin typeface="Trebuchet MS"/>
                <a:cs typeface="Trebuchet MS"/>
              </a:rPr>
              <a:t>,</a:t>
            </a:r>
            <a:r>
              <a:rPr sz="1300" spc="-50" dirty="0">
                <a:latin typeface="Trebuchet MS"/>
                <a:cs typeface="Trebuchet MS"/>
              </a:rPr>
              <a:t> </a:t>
            </a:r>
            <a:r>
              <a:rPr sz="1300" spc="-30" dirty="0">
                <a:latin typeface="Trebuchet MS"/>
                <a:cs typeface="Trebuchet MS"/>
              </a:rPr>
              <a:t>A</a:t>
            </a:r>
            <a:r>
              <a:rPr sz="1300" spc="-170" dirty="0">
                <a:latin typeface="Trebuchet MS"/>
                <a:cs typeface="Trebuchet MS"/>
              </a:rPr>
              <a:t>.</a:t>
            </a:r>
            <a:r>
              <a:rPr sz="1300" spc="-50" dirty="0">
                <a:latin typeface="Trebuchet MS"/>
                <a:cs typeface="Trebuchet MS"/>
              </a:rPr>
              <a:t> </a:t>
            </a:r>
            <a:r>
              <a:rPr sz="1300" spc="-90" dirty="0">
                <a:latin typeface="Trebuchet MS"/>
                <a:cs typeface="Trebuchet MS"/>
              </a:rPr>
              <a:t>T</a:t>
            </a:r>
            <a:r>
              <a:rPr sz="1300" dirty="0">
                <a:latin typeface="Trebuchet MS"/>
                <a:cs typeface="Trebuchet MS"/>
              </a:rPr>
              <a:t>k</a:t>
            </a:r>
            <a:r>
              <a:rPr sz="1300" spc="15" dirty="0">
                <a:latin typeface="Trebuchet MS"/>
                <a:cs typeface="Trebuchet MS"/>
              </a:rPr>
              <a:t>a</a:t>
            </a:r>
            <a:r>
              <a:rPr sz="1300" spc="-30" dirty="0">
                <a:latin typeface="Trebuchet MS"/>
                <a:cs typeface="Trebuchet MS"/>
              </a:rPr>
              <a:t>c</a:t>
            </a:r>
            <a:r>
              <a:rPr sz="1300" spc="45" dirty="0">
                <a:latin typeface="Trebuchet MS"/>
                <a:cs typeface="Trebuchet MS"/>
              </a:rPr>
              <a:t>h</a:t>
            </a:r>
            <a:r>
              <a:rPr sz="1300" spc="-170" dirty="0">
                <a:latin typeface="Trebuchet MS"/>
                <a:cs typeface="Trebuchet MS"/>
              </a:rPr>
              <a:t>,</a:t>
            </a:r>
            <a:r>
              <a:rPr sz="1300" spc="-50" dirty="0">
                <a:latin typeface="Trebuchet MS"/>
                <a:cs typeface="Trebuchet MS"/>
              </a:rPr>
              <a:t> </a:t>
            </a:r>
            <a:r>
              <a:rPr sz="1300" spc="80" dirty="0">
                <a:latin typeface="Trebuchet MS"/>
                <a:cs typeface="Trebuchet MS"/>
              </a:rPr>
              <a:t>M</a:t>
            </a:r>
            <a:r>
              <a:rPr sz="1300" spc="-170" dirty="0">
                <a:latin typeface="Trebuchet MS"/>
                <a:cs typeface="Trebuchet MS"/>
              </a:rPr>
              <a:t>.</a:t>
            </a:r>
            <a:r>
              <a:rPr sz="1300" spc="-225" dirty="0">
                <a:latin typeface="Trebuchet MS"/>
                <a:cs typeface="Trebuchet MS"/>
              </a:rPr>
              <a:t>J</a:t>
            </a:r>
            <a:r>
              <a:rPr sz="1300" spc="-170" dirty="0">
                <a:latin typeface="Trebuchet MS"/>
                <a:cs typeface="Trebuchet MS"/>
              </a:rPr>
              <a:t>.</a:t>
            </a:r>
            <a:r>
              <a:rPr sz="1300" spc="25" dirty="0">
                <a:latin typeface="Trebuchet MS"/>
                <a:cs typeface="Trebuchet MS"/>
              </a:rPr>
              <a:t>H</a:t>
            </a:r>
            <a:r>
              <a:rPr sz="1300" spc="-170" dirty="0">
                <a:latin typeface="Trebuchet MS"/>
                <a:cs typeface="Trebuchet MS"/>
              </a:rPr>
              <a:t>.</a:t>
            </a:r>
            <a:r>
              <a:rPr sz="1300" spc="-50" dirty="0">
                <a:latin typeface="Trebuchet MS"/>
                <a:cs typeface="Trebuchet MS"/>
              </a:rPr>
              <a:t> </a:t>
            </a:r>
            <a:r>
              <a:rPr sz="1300" spc="-65" dirty="0">
                <a:latin typeface="Trebuchet MS"/>
                <a:cs typeface="Trebuchet MS"/>
              </a:rPr>
              <a:t>G</a:t>
            </a:r>
            <a:r>
              <a:rPr sz="1300" spc="15" dirty="0">
                <a:latin typeface="Trebuchet MS"/>
                <a:cs typeface="Trebuchet MS"/>
              </a:rPr>
              <a:t>a</a:t>
            </a:r>
            <a:r>
              <a:rPr sz="1300" spc="-5" dirty="0">
                <a:latin typeface="Trebuchet MS"/>
                <a:cs typeface="Trebuchet MS"/>
              </a:rPr>
              <a:t>ll</a:t>
            </a:r>
            <a:r>
              <a:rPr sz="1300" spc="55" dirty="0">
                <a:latin typeface="Trebuchet MS"/>
                <a:cs typeface="Trebuchet MS"/>
              </a:rPr>
              <a:t>o</a:t>
            </a:r>
            <a:r>
              <a:rPr sz="1300" spc="-170" dirty="0">
                <a:latin typeface="Trebuchet MS"/>
                <a:cs typeface="Trebuchet MS"/>
              </a:rPr>
              <a:t>,</a:t>
            </a:r>
            <a:r>
              <a:rPr sz="1300" spc="-50" dirty="0">
                <a:latin typeface="Trebuchet MS"/>
                <a:cs typeface="Trebuchet MS"/>
              </a:rPr>
              <a:t> </a:t>
            </a:r>
            <a:r>
              <a:rPr sz="1300" spc="-65" dirty="0">
                <a:latin typeface="Trebuchet MS"/>
                <a:cs typeface="Trebuchet MS"/>
              </a:rPr>
              <a:t>G</a:t>
            </a:r>
            <a:r>
              <a:rPr sz="1300" spc="-170" dirty="0">
                <a:latin typeface="Trebuchet MS"/>
                <a:cs typeface="Trebuchet MS"/>
              </a:rPr>
              <a:t>.</a:t>
            </a:r>
            <a:r>
              <a:rPr sz="1300" spc="-50" dirty="0">
                <a:latin typeface="Trebuchet MS"/>
                <a:cs typeface="Trebuchet MS"/>
              </a:rPr>
              <a:t> </a:t>
            </a:r>
            <a:r>
              <a:rPr sz="1300" spc="15" dirty="0">
                <a:latin typeface="Trebuchet MS"/>
                <a:cs typeface="Trebuchet MS"/>
              </a:rPr>
              <a:t>O</a:t>
            </a:r>
            <a:r>
              <a:rPr sz="1300" spc="-55" dirty="0">
                <a:latin typeface="Trebuchet MS"/>
                <a:cs typeface="Trebuchet MS"/>
              </a:rPr>
              <a:t>t</a:t>
            </a:r>
            <a:r>
              <a:rPr sz="1300" spc="-10" dirty="0">
                <a:latin typeface="Trebuchet MS"/>
                <a:cs typeface="Trebuchet MS"/>
              </a:rPr>
              <a:t>er</a:t>
            </a:r>
            <a:r>
              <a:rPr sz="1300" spc="55" dirty="0">
                <a:latin typeface="Trebuchet MS"/>
                <a:cs typeface="Trebuchet MS"/>
              </a:rPr>
              <a:t>o</a:t>
            </a:r>
            <a:r>
              <a:rPr sz="1300" spc="40" dirty="0">
                <a:latin typeface="Trebuchet MS"/>
                <a:cs typeface="Trebuchet MS"/>
              </a:rPr>
              <a:t>-</a:t>
            </a:r>
            <a:r>
              <a:rPr sz="1300" spc="20" dirty="0">
                <a:latin typeface="Trebuchet MS"/>
                <a:cs typeface="Trebuchet MS"/>
              </a:rPr>
              <a:t>I</a:t>
            </a:r>
            <a:r>
              <a:rPr sz="1300" spc="-10" dirty="0">
                <a:latin typeface="Trebuchet MS"/>
                <a:cs typeface="Trebuchet MS"/>
              </a:rPr>
              <a:t>r</a:t>
            </a:r>
            <a:r>
              <a:rPr sz="1300" spc="40" dirty="0">
                <a:latin typeface="Trebuchet MS"/>
                <a:cs typeface="Trebuchet MS"/>
              </a:rPr>
              <a:t>u</a:t>
            </a:r>
            <a:r>
              <a:rPr sz="1300" spc="-10" dirty="0">
                <a:latin typeface="Trebuchet MS"/>
                <a:cs typeface="Trebuchet MS"/>
              </a:rPr>
              <a:t>r</a:t>
            </a:r>
            <a:r>
              <a:rPr sz="1300" spc="40" dirty="0">
                <a:latin typeface="Trebuchet MS"/>
                <a:cs typeface="Trebuchet MS"/>
              </a:rPr>
              <a:t>u</a:t>
            </a:r>
            <a:r>
              <a:rPr sz="1300" spc="-10" dirty="0">
                <a:latin typeface="Trebuchet MS"/>
                <a:cs typeface="Trebuchet MS"/>
              </a:rPr>
              <a:t>e</a:t>
            </a:r>
            <a:r>
              <a:rPr sz="1300" spc="-55" dirty="0">
                <a:latin typeface="Trebuchet MS"/>
                <a:cs typeface="Trebuchet MS"/>
              </a:rPr>
              <a:t>t</a:t>
            </a:r>
            <a:r>
              <a:rPr sz="1300" spc="15" dirty="0">
                <a:latin typeface="Trebuchet MS"/>
                <a:cs typeface="Trebuchet MS"/>
              </a:rPr>
              <a:t>a</a:t>
            </a:r>
            <a:r>
              <a:rPr sz="1300" spc="-170" dirty="0">
                <a:latin typeface="Trebuchet MS"/>
                <a:cs typeface="Trebuchet MS"/>
              </a:rPr>
              <a:t>,</a:t>
            </a:r>
            <a:r>
              <a:rPr sz="1300" spc="-50" dirty="0">
                <a:latin typeface="Trebuchet MS"/>
                <a:cs typeface="Trebuchet MS"/>
              </a:rPr>
              <a:t> </a:t>
            </a:r>
            <a:r>
              <a:rPr sz="1300" spc="75" dirty="0">
                <a:latin typeface="Trebuchet MS"/>
                <a:cs typeface="Trebuchet MS"/>
              </a:rPr>
              <a:t>S</a:t>
            </a:r>
            <a:r>
              <a:rPr sz="1300" spc="-170" dirty="0">
                <a:latin typeface="Trebuchet MS"/>
                <a:cs typeface="Trebuchet MS"/>
              </a:rPr>
              <a:t>.</a:t>
            </a:r>
            <a:r>
              <a:rPr sz="1300" spc="-50" dirty="0">
                <a:latin typeface="Trebuchet MS"/>
                <a:cs typeface="Trebuchet MS"/>
              </a:rPr>
              <a:t> </a:t>
            </a:r>
            <a:r>
              <a:rPr sz="1300" spc="80" dirty="0">
                <a:latin typeface="Trebuchet MS"/>
                <a:cs typeface="Trebuchet MS"/>
              </a:rPr>
              <a:t>M</a:t>
            </a:r>
            <a:r>
              <a:rPr sz="1300" spc="-5" dirty="0">
                <a:latin typeface="Trebuchet MS"/>
                <a:cs typeface="Trebuchet MS"/>
              </a:rPr>
              <a:t>i</a:t>
            </a:r>
            <a:r>
              <a:rPr sz="1300" dirty="0">
                <a:latin typeface="Trebuchet MS"/>
                <a:cs typeface="Trebuchet MS"/>
              </a:rPr>
              <a:t>k</a:t>
            </a:r>
            <a:r>
              <a:rPr sz="1300" spc="45" dirty="0">
                <a:latin typeface="Trebuchet MS"/>
                <a:cs typeface="Trebuchet MS"/>
              </a:rPr>
              <a:t>h</a:t>
            </a:r>
            <a:r>
              <a:rPr sz="1300" spc="15" dirty="0">
                <a:latin typeface="Trebuchet MS"/>
                <a:cs typeface="Trebuchet MS"/>
              </a:rPr>
              <a:t>a</a:t>
            </a:r>
            <a:r>
              <a:rPr sz="1300" spc="-5" dirty="0">
                <a:latin typeface="Trebuchet MS"/>
                <a:cs typeface="Trebuchet MS"/>
              </a:rPr>
              <a:t>l</a:t>
            </a:r>
            <a:r>
              <a:rPr sz="1300" spc="-10" dirty="0">
                <a:latin typeface="Trebuchet MS"/>
                <a:cs typeface="Trebuchet MS"/>
              </a:rPr>
              <a:t>e</a:t>
            </a:r>
            <a:r>
              <a:rPr sz="1300" spc="-5" dirty="0">
                <a:latin typeface="Trebuchet MS"/>
                <a:cs typeface="Trebuchet MS"/>
              </a:rPr>
              <a:t>v</a:t>
            </a:r>
            <a:r>
              <a:rPr sz="1300" spc="-170" dirty="0">
                <a:latin typeface="Trebuchet MS"/>
                <a:cs typeface="Trebuchet MS"/>
              </a:rPr>
              <a:t>,</a:t>
            </a:r>
            <a:r>
              <a:rPr sz="1300" spc="-50" dirty="0">
                <a:latin typeface="Trebuchet MS"/>
                <a:cs typeface="Trebuchet MS"/>
              </a:rPr>
              <a:t> </a:t>
            </a:r>
            <a:r>
              <a:rPr sz="1300" spc="25" dirty="0">
                <a:latin typeface="Trebuchet MS"/>
                <a:cs typeface="Trebuchet MS"/>
              </a:rPr>
              <a:t>P</a:t>
            </a:r>
            <a:r>
              <a:rPr sz="1300" spc="-150" dirty="0">
                <a:latin typeface="Trebuchet MS"/>
                <a:cs typeface="Trebuchet MS"/>
              </a:rPr>
              <a:t>.  </a:t>
            </a:r>
            <a:r>
              <a:rPr sz="1300" spc="75" dirty="0">
                <a:latin typeface="Trebuchet MS"/>
                <a:cs typeface="Trebuchet MS"/>
              </a:rPr>
              <a:t>S</a:t>
            </a:r>
            <a:r>
              <a:rPr sz="1300" spc="-55" dirty="0">
                <a:latin typeface="Trebuchet MS"/>
                <a:cs typeface="Trebuchet MS"/>
              </a:rPr>
              <a:t>t</a:t>
            </a:r>
            <a:r>
              <a:rPr sz="1300" spc="15" dirty="0">
                <a:latin typeface="Trebuchet MS"/>
                <a:cs typeface="Trebuchet MS"/>
              </a:rPr>
              <a:t>a</a:t>
            </a:r>
            <a:r>
              <a:rPr sz="1300" spc="-5" dirty="0">
                <a:latin typeface="Trebuchet MS"/>
                <a:cs typeface="Trebuchet MS"/>
              </a:rPr>
              <a:t>i</a:t>
            </a:r>
            <a:r>
              <a:rPr sz="1300" spc="-55" dirty="0">
                <a:latin typeface="Trebuchet MS"/>
                <a:cs typeface="Trebuchet MS"/>
              </a:rPr>
              <a:t>t</a:t>
            </a:r>
            <a:r>
              <a:rPr sz="1300" spc="-5" dirty="0">
                <a:latin typeface="Trebuchet MS"/>
                <a:cs typeface="Trebuchet MS"/>
              </a:rPr>
              <a:t>i</a:t>
            </a:r>
            <a:r>
              <a:rPr sz="1300" spc="-170" dirty="0">
                <a:latin typeface="Trebuchet MS"/>
                <a:cs typeface="Trebuchet MS"/>
              </a:rPr>
              <a:t>,</a:t>
            </a:r>
            <a:r>
              <a:rPr sz="1300" spc="-50" dirty="0">
                <a:latin typeface="Trebuchet MS"/>
                <a:cs typeface="Trebuchet MS"/>
              </a:rPr>
              <a:t> F</a:t>
            </a:r>
            <a:r>
              <a:rPr sz="1300" spc="-170" dirty="0">
                <a:latin typeface="Trebuchet MS"/>
                <a:cs typeface="Trebuchet MS"/>
              </a:rPr>
              <a:t>.</a:t>
            </a:r>
            <a:r>
              <a:rPr sz="1300" spc="-50" dirty="0">
                <a:latin typeface="Trebuchet MS"/>
                <a:cs typeface="Trebuchet MS"/>
              </a:rPr>
              <a:t> </a:t>
            </a:r>
            <a:r>
              <a:rPr sz="1300" spc="-20" dirty="0">
                <a:latin typeface="Trebuchet MS"/>
                <a:cs typeface="Trebuchet MS"/>
              </a:rPr>
              <a:t>L</a:t>
            </a:r>
            <a:r>
              <a:rPr sz="1300" spc="40" dirty="0">
                <a:latin typeface="Trebuchet MS"/>
                <a:cs typeface="Trebuchet MS"/>
              </a:rPr>
              <a:t>u</a:t>
            </a:r>
            <a:r>
              <a:rPr sz="1300" spc="-45" dirty="0">
                <a:latin typeface="Trebuchet MS"/>
                <a:cs typeface="Trebuchet MS"/>
              </a:rPr>
              <a:t>f</a:t>
            </a:r>
            <a:r>
              <a:rPr sz="1300" spc="-10" dirty="0">
                <a:latin typeface="Trebuchet MS"/>
                <a:cs typeface="Trebuchet MS"/>
              </a:rPr>
              <a:t>r</a:t>
            </a:r>
            <a:r>
              <a:rPr sz="1300" spc="15" dirty="0">
                <a:latin typeface="Trebuchet MS"/>
                <a:cs typeface="Trebuchet MS"/>
              </a:rPr>
              <a:t>a</a:t>
            </a:r>
            <a:r>
              <a:rPr sz="1300" spc="45" dirty="0">
                <a:latin typeface="Trebuchet MS"/>
                <a:cs typeface="Trebuchet MS"/>
              </a:rPr>
              <a:t>n</a:t>
            </a:r>
            <a:r>
              <a:rPr sz="1300" spc="55" dirty="0">
                <a:latin typeface="Trebuchet MS"/>
                <a:cs typeface="Trebuchet MS"/>
              </a:rPr>
              <a:t>o</a:t>
            </a:r>
            <a:r>
              <a:rPr sz="1300" spc="-10" dirty="0">
                <a:latin typeface="Trebuchet MS"/>
                <a:cs typeface="Trebuchet MS"/>
              </a:rPr>
              <a:t>e</a:t>
            </a:r>
            <a:r>
              <a:rPr sz="1300" spc="-55" dirty="0">
                <a:latin typeface="Trebuchet MS"/>
                <a:cs typeface="Trebuchet MS"/>
              </a:rPr>
              <a:t>t</a:t>
            </a:r>
            <a:r>
              <a:rPr sz="1300" spc="-170" dirty="0">
                <a:latin typeface="Trebuchet MS"/>
                <a:cs typeface="Trebuchet MS"/>
              </a:rPr>
              <a:t>.</a:t>
            </a:r>
            <a:r>
              <a:rPr sz="1300" spc="-50" dirty="0">
                <a:latin typeface="Trebuchet MS"/>
                <a:cs typeface="Trebuchet MS"/>
              </a:rPr>
              <a:t> </a:t>
            </a:r>
            <a:r>
              <a:rPr sz="1300" spc="15" dirty="0">
                <a:latin typeface="Trebuchet MS"/>
                <a:cs typeface="Trebuchet MS"/>
              </a:rPr>
              <a:t>a</a:t>
            </a:r>
            <a:r>
              <a:rPr sz="1300" spc="-5" dirty="0">
                <a:latin typeface="Trebuchet MS"/>
                <a:cs typeface="Trebuchet MS"/>
              </a:rPr>
              <a:t>l</a:t>
            </a:r>
            <a:r>
              <a:rPr sz="1300" spc="-170" dirty="0">
                <a:latin typeface="Trebuchet MS"/>
                <a:cs typeface="Trebuchet MS"/>
              </a:rPr>
              <a:t>.</a:t>
            </a:r>
            <a:r>
              <a:rPr sz="1300" spc="-50" dirty="0">
                <a:latin typeface="Trebuchet MS"/>
                <a:cs typeface="Trebuchet MS"/>
              </a:rPr>
              <a:t> </a:t>
            </a:r>
            <a:r>
              <a:rPr sz="1300" spc="-60" dirty="0">
                <a:latin typeface="Trebuchet MS"/>
                <a:cs typeface="Trebuchet MS"/>
              </a:rPr>
              <a:t>(</a:t>
            </a:r>
            <a:r>
              <a:rPr sz="1300" spc="-45" dirty="0">
                <a:latin typeface="Trebuchet MS"/>
                <a:cs typeface="Trebuchet MS"/>
              </a:rPr>
              <a:t>2</a:t>
            </a:r>
            <a:r>
              <a:rPr sz="1300" spc="35" dirty="0">
                <a:latin typeface="Trebuchet MS"/>
                <a:cs typeface="Trebuchet MS"/>
              </a:rPr>
              <a:t>0</a:t>
            </a:r>
            <a:r>
              <a:rPr sz="1300" spc="-45" dirty="0">
                <a:latin typeface="Trebuchet MS"/>
                <a:cs typeface="Trebuchet MS"/>
              </a:rPr>
              <a:t>2</a:t>
            </a:r>
            <a:r>
              <a:rPr sz="1300" spc="35" dirty="0">
                <a:latin typeface="Trebuchet MS"/>
                <a:cs typeface="Trebuchet MS"/>
              </a:rPr>
              <a:t>0</a:t>
            </a:r>
            <a:r>
              <a:rPr sz="1300" spc="-60" dirty="0">
                <a:latin typeface="Trebuchet MS"/>
                <a:cs typeface="Trebuchet MS"/>
              </a:rPr>
              <a:t>)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80117" y="8532803"/>
            <a:ext cx="80264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30" dirty="0">
                <a:solidFill>
                  <a:srgbClr val="F4F4F4"/>
                </a:solidFill>
                <a:latin typeface="Trebuchet MS"/>
                <a:cs typeface="Trebuchet MS"/>
              </a:rPr>
              <a:t>ACFP-10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616960" y="8313663"/>
            <a:ext cx="2341880" cy="771525"/>
          </a:xfrm>
          <a:prstGeom prst="rect">
            <a:avLst/>
          </a:prstGeom>
          <a:solidFill>
            <a:srgbClr val="A3E373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550">
              <a:latin typeface="Times New Roman"/>
              <a:cs typeface="Times New Roman"/>
            </a:endParaRPr>
          </a:p>
          <a:p>
            <a:pPr marL="750570">
              <a:lnSpc>
                <a:spcPct val="100000"/>
              </a:lnSpc>
            </a:pPr>
            <a:r>
              <a:rPr sz="1700" spc="-75" dirty="0">
                <a:latin typeface="Trebuchet MS"/>
                <a:cs typeface="Trebuchet MS"/>
              </a:rPr>
              <a:t>37.8-41.8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149005" y="8313663"/>
            <a:ext cx="2341880" cy="771525"/>
          </a:xfrm>
          <a:prstGeom prst="rect">
            <a:avLst/>
          </a:prstGeom>
          <a:solidFill>
            <a:srgbClr val="A3E373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5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700" spc="-120" dirty="0">
                <a:latin typeface="Trebuchet MS"/>
                <a:cs typeface="Trebuchet MS"/>
              </a:rPr>
              <a:t>134.1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681049" y="8313663"/>
            <a:ext cx="2341880" cy="771525"/>
          </a:xfrm>
          <a:prstGeom prst="rect">
            <a:avLst/>
          </a:prstGeom>
          <a:solidFill>
            <a:srgbClr val="A3E373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5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700" spc="55" dirty="0">
                <a:latin typeface="Trebuchet MS"/>
                <a:cs typeface="Trebuchet MS"/>
              </a:rPr>
              <a:t>--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0213092" y="8313663"/>
            <a:ext cx="2341880" cy="771525"/>
          </a:xfrm>
          <a:prstGeom prst="rect">
            <a:avLst/>
          </a:prstGeom>
          <a:solidFill>
            <a:srgbClr val="A3E373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5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700" spc="-65" dirty="0">
                <a:latin typeface="Trebuchet MS"/>
                <a:cs typeface="Trebuchet MS"/>
              </a:rPr>
              <a:t>1786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5005191" y="8532803"/>
            <a:ext cx="110744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10" dirty="0">
                <a:latin typeface="Trebuchet MS"/>
                <a:cs typeface="Trebuchet MS"/>
              </a:rPr>
              <a:t>THIS</a:t>
            </a:r>
            <a:r>
              <a:rPr sz="1700" spc="-120" dirty="0">
                <a:latin typeface="Trebuchet MS"/>
                <a:cs typeface="Trebuchet MS"/>
              </a:rPr>
              <a:t> </a:t>
            </a:r>
            <a:r>
              <a:rPr sz="1700" spc="5" dirty="0">
                <a:latin typeface="Trebuchet MS"/>
                <a:cs typeface="Trebuchet MS"/>
              </a:rPr>
              <a:t>WORK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86367" y="9494828"/>
            <a:ext cx="78994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35" dirty="0">
                <a:solidFill>
                  <a:srgbClr val="F4F4F4"/>
                </a:solidFill>
                <a:latin typeface="Trebuchet MS"/>
                <a:cs typeface="Trebuchet MS"/>
              </a:rPr>
              <a:t>A</a:t>
            </a:r>
            <a:r>
              <a:rPr sz="1700" spc="-70" dirty="0">
                <a:solidFill>
                  <a:srgbClr val="F4F4F4"/>
                </a:solidFill>
                <a:latin typeface="Trebuchet MS"/>
                <a:cs typeface="Trebuchet MS"/>
              </a:rPr>
              <a:t>C</a:t>
            </a:r>
            <a:r>
              <a:rPr sz="1700" spc="-65" dirty="0">
                <a:solidFill>
                  <a:srgbClr val="F4F4F4"/>
                </a:solidFill>
                <a:latin typeface="Trebuchet MS"/>
                <a:cs typeface="Trebuchet MS"/>
              </a:rPr>
              <a:t>F</a:t>
            </a:r>
            <a:r>
              <a:rPr sz="1700" spc="30" dirty="0">
                <a:solidFill>
                  <a:srgbClr val="F4F4F4"/>
                </a:solidFill>
                <a:latin typeface="Trebuchet MS"/>
                <a:cs typeface="Trebuchet MS"/>
              </a:rPr>
              <a:t>P</a:t>
            </a:r>
            <a:r>
              <a:rPr sz="1700" spc="55" dirty="0">
                <a:solidFill>
                  <a:srgbClr val="F4F4F4"/>
                </a:solidFill>
                <a:latin typeface="Trebuchet MS"/>
                <a:cs typeface="Trebuchet MS"/>
              </a:rPr>
              <a:t>-</a:t>
            </a:r>
            <a:r>
              <a:rPr sz="1700" spc="-165" dirty="0">
                <a:solidFill>
                  <a:srgbClr val="F4F4F4"/>
                </a:solidFill>
                <a:latin typeface="Trebuchet MS"/>
                <a:cs typeface="Trebuchet MS"/>
              </a:rPr>
              <a:t>1</a:t>
            </a:r>
            <a:r>
              <a:rPr sz="1700" spc="-40" dirty="0">
                <a:solidFill>
                  <a:srgbClr val="F4F4F4"/>
                </a:solidFill>
                <a:latin typeface="Trebuchet MS"/>
                <a:cs typeface="Trebuchet MS"/>
              </a:rPr>
              <a:t>5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616960" y="9275688"/>
            <a:ext cx="2341880" cy="771525"/>
          </a:xfrm>
          <a:prstGeom prst="rect">
            <a:avLst/>
          </a:prstGeom>
          <a:solidFill>
            <a:srgbClr val="A3E373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550">
              <a:latin typeface="Times New Roman"/>
              <a:cs typeface="Times New Roman"/>
            </a:endParaRPr>
          </a:p>
          <a:p>
            <a:pPr marL="750570">
              <a:lnSpc>
                <a:spcPct val="100000"/>
              </a:lnSpc>
            </a:pPr>
            <a:r>
              <a:rPr sz="1700" spc="-75" dirty="0">
                <a:latin typeface="Trebuchet MS"/>
                <a:cs typeface="Trebuchet MS"/>
              </a:rPr>
              <a:t>22.0-24.1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149005" y="9275688"/>
            <a:ext cx="2341880" cy="771525"/>
          </a:xfrm>
          <a:prstGeom prst="rect">
            <a:avLst/>
          </a:prstGeom>
          <a:solidFill>
            <a:srgbClr val="A3E373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5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700" spc="-20" dirty="0">
                <a:latin typeface="Trebuchet MS"/>
                <a:cs typeface="Trebuchet MS"/>
              </a:rPr>
              <a:t>80.0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681049" y="9275688"/>
            <a:ext cx="2341880" cy="771525"/>
          </a:xfrm>
          <a:prstGeom prst="rect">
            <a:avLst/>
          </a:prstGeom>
          <a:solidFill>
            <a:srgbClr val="A3E373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5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700" spc="80" dirty="0">
                <a:latin typeface="Trebuchet MS"/>
                <a:cs typeface="Trebuchet MS"/>
              </a:rPr>
              <a:t>100%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0213092" y="9275688"/>
            <a:ext cx="2341880" cy="771525"/>
          </a:xfrm>
          <a:prstGeom prst="rect">
            <a:avLst/>
          </a:prstGeom>
          <a:solidFill>
            <a:srgbClr val="A3E373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5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700" spc="-25" dirty="0">
                <a:latin typeface="Trebuchet MS"/>
                <a:cs typeface="Trebuchet MS"/>
              </a:rPr>
              <a:t>1640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5005191" y="9494828"/>
            <a:ext cx="110744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10" dirty="0">
                <a:latin typeface="Trebuchet MS"/>
                <a:cs typeface="Trebuchet MS"/>
              </a:rPr>
              <a:t>THIS</a:t>
            </a:r>
            <a:r>
              <a:rPr sz="1700" spc="-120" dirty="0">
                <a:latin typeface="Trebuchet MS"/>
                <a:cs typeface="Trebuchet MS"/>
              </a:rPr>
              <a:t> </a:t>
            </a:r>
            <a:r>
              <a:rPr sz="1700" spc="5" dirty="0">
                <a:latin typeface="Trebuchet MS"/>
                <a:cs typeface="Trebuchet MS"/>
              </a:rPr>
              <a:t>WORK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23474" y="9994328"/>
            <a:ext cx="26098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50" dirty="0">
                <a:latin typeface="Trebuchet MS"/>
                <a:cs typeface="Trebuchet MS"/>
              </a:rPr>
              <a:t>0</a:t>
            </a:r>
            <a:r>
              <a:rPr sz="1700" spc="10" dirty="0">
                <a:latin typeface="Trebuchet MS"/>
                <a:cs typeface="Trebuchet MS"/>
              </a:rPr>
              <a:t>6</a:t>
            </a:r>
            <a:endParaRPr sz="1700">
              <a:latin typeface="Trebuchet MS"/>
              <a:cs typeface="Trebuchet MS"/>
            </a:endParaRPr>
          </a:p>
        </p:txBody>
      </p:sp>
      <p:pic>
        <p:nvPicPr>
          <p:cNvPr id="55" name="Audio 54">
            <a:hlinkClick r:id="" action="ppaction://media"/>
            <a:extLst>
              <a:ext uri="{FF2B5EF4-FFF2-40B4-BE49-F238E27FC236}">
                <a16:creationId xmlns:a16="http://schemas.microsoft.com/office/drawing/2014/main" id="{D421BAF5-144D-FC78-1CF9-C4689DFB8B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26"/>
    </mc:Choice>
    <mc:Fallback>
      <p:transition spd="slow" advTm="198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927131"/>
            <a:ext cx="5533390" cy="260667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>
              <a:lnSpc>
                <a:spcPts val="10130"/>
              </a:lnSpc>
              <a:spcBef>
                <a:spcPts val="295"/>
              </a:spcBef>
            </a:pPr>
            <a:r>
              <a:rPr sz="8500" spc="-420" dirty="0">
                <a:solidFill>
                  <a:srgbClr val="000000"/>
                </a:solidFill>
              </a:rPr>
              <a:t>G</a:t>
            </a:r>
            <a:r>
              <a:rPr sz="8500" spc="55" dirty="0">
                <a:solidFill>
                  <a:srgbClr val="000000"/>
                </a:solidFill>
              </a:rPr>
              <a:t>O</a:t>
            </a:r>
            <a:r>
              <a:rPr sz="8500" spc="-150" dirty="0">
                <a:solidFill>
                  <a:srgbClr val="000000"/>
                </a:solidFill>
              </a:rPr>
              <a:t>A</a:t>
            </a:r>
            <a:r>
              <a:rPr sz="8500" spc="-95" dirty="0">
                <a:solidFill>
                  <a:srgbClr val="000000"/>
                </a:solidFill>
              </a:rPr>
              <a:t>L</a:t>
            </a:r>
            <a:r>
              <a:rPr sz="8500" spc="670" dirty="0">
                <a:solidFill>
                  <a:srgbClr val="000000"/>
                </a:solidFill>
              </a:rPr>
              <a:t>S</a:t>
            </a:r>
            <a:r>
              <a:rPr sz="8500" spc="-610" dirty="0">
                <a:solidFill>
                  <a:srgbClr val="000000"/>
                </a:solidFill>
              </a:rPr>
              <a:t> </a:t>
            </a:r>
            <a:r>
              <a:rPr sz="8500" spc="85" dirty="0">
                <a:solidFill>
                  <a:srgbClr val="000000"/>
                </a:solidFill>
              </a:rPr>
              <a:t>a</a:t>
            </a:r>
            <a:r>
              <a:rPr sz="8500" spc="200" dirty="0">
                <a:solidFill>
                  <a:srgbClr val="000000"/>
                </a:solidFill>
              </a:rPr>
              <a:t>n</a:t>
            </a:r>
            <a:r>
              <a:rPr sz="8500" spc="245" dirty="0">
                <a:solidFill>
                  <a:srgbClr val="000000"/>
                </a:solidFill>
              </a:rPr>
              <a:t>d  </a:t>
            </a:r>
            <a:r>
              <a:rPr sz="8500" spc="55" dirty="0">
                <a:solidFill>
                  <a:srgbClr val="000000"/>
                </a:solidFill>
              </a:rPr>
              <a:t>O</a:t>
            </a:r>
            <a:r>
              <a:rPr sz="8500" spc="310" dirty="0">
                <a:solidFill>
                  <a:srgbClr val="000000"/>
                </a:solidFill>
              </a:rPr>
              <a:t>B</a:t>
            </a:r>
            <a:r>
              <a:rPr sz="8500" spc="-1485" dirty="0">
                <a:solidFill>
                  <a:srgbClr val="000000"/>
                </a:solidFill>
              </a:rPr>
              <a:t>J</a:t>
            </a:r>
            <a:r>
              <a:rPr sz="8500" spc="-140" dirty="0">
                <a:solidFill>
                  <a:srgbClr val="000000"/>
                </a:solidFill>
              </a:rPr>
              <a:t>E</a:t>
            </a:r>
            <a:r>
              <a:rPr sz="8500" spc="-350" dirty="0">
                <a:solidFill>
                  <a:srgbClr val="000000"/>
                </a:solidFill>
              </a:rPr>
              <a:t>C</a:t>
            </a:r>
            <a:r>
              <a:rPr sz="8500" spc="-520" dirty="0">
                <a:solidFill>
                  <a:srgbClr val="000000"/>
                </a:solidFill>
              </a:rPr>
              <a:t>T</a:t>
            </a:r>
            <a:r>
              <a:rPr sz="8500" spc="45" dirty="0">
                <a:solidFill>
                  <a:srgbClr val="000000"/>
                </a:solidFill>
              </a:rPr>
              <a:t>I</a:t>
            </a:r>
            <a:r>
              <a:rPr sz="8500" spc="-290" dirty="0">
                <a:solidFill>
                  <a:srgbClr val="000000"/>
                </a:solidFill>
              </a:rPr>
              <a:t>V</a:t>
            </a:r>
            <a:r>
              <a:rPr sz="8500" spc="-140" dirty="0">
                <a:solidFill>
                  <a:srgbClr val="000000"/>
                </a:solidFill>
              </a:rPr>
              <a:t>E</a:t>
            </a:r>
            <a:r>
              <a:rPr sz="8500" spc="670" dirty="0">
                <a:solidFill>
                  <a:srgbClr val="000000"/>
                </a:solidFill>
              </a:rPr>
              <a:t>S</a:t>
            </a:r>
            <a:endParaRPr sz="8500"/>
          </a:p>
        </p:txBody>
      </p:sp>
      <p:grpSp>
        <p:nvGrpSpPr>
          <p:cNvPr id="3" name="object 3"/>
          <p:cNvGrpSpPr/>
          <p:nvPr/>
        </p:nvGrpSpPr>
        <p:grpSpPr>
          <a:xfrm>
            <a:off x="0" y="4005503"/>
            <a:ext cx="6541770" cy="6282055"/>
            <a:chOff x="0" y="4005503"/>
            <a:chExt cx="6541770" cy="6282055"/>
          </a:xfrm>
        </p:grpSpPr>
        <p:sp>
          <p:nvSpPr>
            <p:cNvPr id="4" name="object 4"/>
            <p:cNvSpPr/>
            <p:nvPr/>
          </p:nvSpPr>
          <p:spPr>
            <a:xfrm>
              <a:off x="0" y="4784306"/>
              <a:ext cx="3679825" cy="4318000"/>
            </a:xfrm>
            <a:custGeom>
              <a:avLst/>
              <a:gdLst/>
              <a:ahLst/>
              <a:cxnLst/>
              <a:rect l="l" t="t" r="r" b="b"/>
              <a:pathLst>
                <a:path w="3679825" h="4318000">
                  <a:moveTo>
                    <a:pt x="0" y="0"/>
                  </a:moveTo>
                  <a:lnTo>
                    <a:pt x="2433036" y="0"/>
                  </a:lnTo>
                  <a:lnTo>
                    <a:pt x="3679357" y="2158716"/>
                  </a:lnTo>
                  <a:lnTo>
                    <a:pt x="2433036" y="4317432"/>
                  </a:lnTo>
                  <a:lnTo>
                    <a:pt x="0" y="43174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5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61026" y="7468742"/>
              <a:ext cx="3480435" cy="2818765"/>
            </a:xfrm>
            <a:custGeom>
              <a:avLst/>
              <a:gdLst/>
              <a:ahLst/>
              <a:cxnLst/>
              <a:rect l="l" t="t" r="r" b="b"/>
              <a:pathLst>
                <a:path w="3480434" h="2818765">
                  <a:moveTo>
                    <a:pt x="870046" y="0"/>
                  </a:moveTo>
                  <a:lnTo>
                    <a:pt x="2610261" y="0"/>
                  </a:lnTo>
                  <a:lnTo>
                    <a:pt x="3480306" y="1506981"/>
                  </a:lnTo>
                  <a:lnTo>
                    <a:pt x="2723250" y="2818256"/>
                  </a:lnTo>
                  <a:lnTo>
                    <a:pt x="757162" y="2818256"/>
                  </a:lnTo>
                  <a:lnTo>
                    <a:pt x="0" y="1506980"/>
                  </a:lnTo>
                  <a:lnTo>
                    <a:pt x="870046" y="0"/>
                  </a:lnTo>
                  <a:close/>
                </a:path>
              </a:pathLst>
            </a:custGeom>
            <a:solidFill>
              <a:srgbClr val="A3E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0837" y="4005503"/>
              <a:ext cx="4277995" cy="6282055"/>
            </a:xfrm>
            <a:custGeom>
              <a:avLst/>
              <a:gdLst/>
              <a:ahLst/>
              <a:cxnLst/>
              <a:rect l="l" t="t" r="r" b="b"/>
              <a:pathLst>
                <a:path w="4277995" h="6282055">
                  <a:moveTo>
                    <a:pt x="3378390" y="5252771"/>
                  </a:moveTo>
                  <a:lnTo>
                    <a:pt x="2533815" y="3789908"/>
                  </a:lnTo>
                  <a:lnTo>
                    <a:pt x="844562" y="3789908"/>
                  </a:lnTo>
                  <a:lnTo>
                    <a:pt x="0" y="5252771"/>
                  </a:lnTo>
                  <a:lnTo>
                    <a:pt x="594017" y="6281496"/>
                  </a:lnTo>
                  <a:lnTo>
                    <a:pt x="2784449" y="6281496"/>
                  </a:lnTo>
                  <a:lnTo>
                    <a:pt x="3378390" y="5252771"/>
                  </a:lnTo>
                  <a:close/>
                </a:path>
                <a:path w="4277995" h="6282055">
                  <a:moveTo>
                    <a:pt x="4277677" y="778789"/>
                  </a:moveTo>
                  <a:lnTo>
                    <a:pt x="3828046" y="0"/>
                  </a:lnTo>
                  <a:lnTo>
                    <a:pt x="2928734" y="0"/>
                  </a:lnTo>
                  <a:lnTo>
                    <a:pt x="2479103" y="778789"/>
                  </a:lnTo>
                  <a:lnTo>
                    <a:pt x="2928797" y="1557578"/>
                  </a:lnTo>
                  <a:lnTo>
                    <a:pt x="3828046" y="1557578"/>
                  </a:lnTo>
                  <a:lnTo>
                    <a:pt x="4277677" y="778789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96447" y="2592593"/>
            <a:ext cx="76200" cy="761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96447" y="3649868"/>
            <a:ext cx="76200" cy="7619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974197" y="1050532"/>
            <a:ext cx="8253730" cy="312991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 marR="388620">
              <a:lnSpc>
                <a:spcPts val="4280"/>
              </a:lnSpc>
              <a:spcBef>
                <a:spcPts val="275"/>
              </a:spcBef>
            </a:pPr>
            <a:r>
              <a:rPr sz="3600" spc="70" dirty="0">
                <a:latin typeface="Trebuchet MS"/>
                <a:cs typeface="Trebuchet MS"/>
              </a:rPr>
              <a:t>Develop</a:t>
            </a:r>
            <a:r>
              <a:rPr sz="3600" spc="-185" dirty="0">
                <a:latin typeface="Trebuchet MS"/>
                <a:cs typeface="Trebuchet MS"/>
              </a:rPr>
              <a:t> </a:t>
            </a:r>
            <a:r>
              <a:rPr sz="3600" spc="55" dirty="0">
                <a:latin typeface="Trebuchet MS"/>
                <a:cs typeface="Trebuchet MS"/>
              </a:rPr>
              <a:t>High-Performance</a:t>
            </a:r>
            <a:r>
              <a:rPr sz="3600" spc="-180" dirty="0">
                <a:latin typeface="Trebuchet MS"/>
                <a:cs typeface="Trebuchet MS"/>
              </a:rPr>
              <a:t> </a:t>
            </a:r>
            <a:r>
              <a:rPr sz="3600" spc="55" dirty="0">
                <a:latin typeface="Trebuchet MS"/>
                <a:cs typeface="Trebuchet MS"/>
              </a:rPr>
              <a:t>Cellulose- </a:t>
            </a:r>
            <a:r>
              <a:rPr sz="3600" spc="-1075" dirty="0">
                <a:latin typeface="Trebuchet MS"/>
                <a:cs typeface="Trebuchet MS"/>
              </a:rPr>
              <a:t> </a:t>
            </a:r>
            <a:r>
              <a:rPr sz="3600" spc="130" dirty="0">
                <a:latin typeface="Trebuchet MS"/>
                <a:cs typeface="Trebuchet MS"/>
              </a:rPr>
              <a:t>Based</a:t>
            </a:r>
            <a:r>
              <a:rPr sz="3600" spc="-190" dirty="0">
                <a:latin typeface="Trebuchet MS"/>
                <a:cs typeface="Trebuchet MS"/>
              </a:rPr>
              <a:t> </a:t>
            </a:r>
            <a:r>
              <a:rPr sz="3600" spc="55" dirty="0">
                <a:latin typeface="Trebuchet MS"/>
                <a:cs typeface="Trebuchet MS"/>
              </a:rPr>
              <a:t>Supercapacitor</a:t>
            </a:r>
            <a:r>
              <a:rPr sz="3600" spc="-185" dirty="0">
                <a:latin typeface="Trebuchet MS"/>
                <a:cs typeface="Trebuchet MS"/>
              </a:rPr>
              <a:t> </a:t>
            </a:r>
            <a:r>
              <a:rPr sz="3600" spc="45" dirty="0">
                <a:latin typeface="Trebuchet MS"/>
                <a:cs typeface="Trebuchet MS"/>
              </a:rPr>
              <a:t>Electrodes</a:t>
            </a:r>
            <a:endParaRPr sz="3600">
              <a:latin typeface="Trebuchet MS"/>
              <a:cs typeface="Trebuchet MS"/>
            </a:endParaRPr>
          </a:p>
          <a:p>
            <a:pPr marL="443865" marR="5080">
              <a:lnSpc>
                <a:spcPct val="115599"/>
              </a:lnSpc>
              <a:spcBef>
                <a:spcPts val="1830"/>
              </a:spcBef>
            </a:pPr>
            <a:r>
              <a:rPr sz="2000" spc="-35" dirty="0">
                <a:latin typeface="Trebuchet MS"/>
                <a:cs typeface="Trebuchet MS"/>
              </a:rPr>
              <a:t>Fabricate </a:t>
            </a:r>
            <a:r>
              <a:rPr sz="2000" spc="20" dirty="0">
                <a:latin typeface="Trebuchet MS"/>
                <a:cs typeface="Trebuchet MS"/>
              </a:rPr>
              <a:t>cellulose-based </a:t>
            </a:r>
            <a:r>
              <a:rPr sz="2000" spc="-35" dirty="0">
                <a:latin typeface="Trebuchet MS"/>
                <a:cs typeface="Trebuchet MS"/>
              </a:rPr>
              <a:t>activated </a:t>
            </a:r>
            <a:r>
              <a:rPr sz="2000" spc="15" dirty="0">
                <a:latin typeface="Trebuchet MS"/>
                <a:cs typeface="Trebuchet MS"/>
              </a:rPr>
              <a:t>carbon </a:t>
            </a:r>
            <a:r>
              <a:rPr sz="2000" spc="-30" dirty="0">
                <a:latin typeface="Trebuchet MS"/>
                <a:cs typeface="Trebuchet MS"/>
              </a:rPr>
              <a:t>fiber </a:t>
            </a:r>
            <a:r>
              <a:rPr sz="2000" spc="25" dirty="0">
                <a:latin typeface="Trebuchet MS"/>
                <a:cs typeface="Trebuchet MS"/>
              </a:rPr>
              <a:t>papers </a:t>
            </a:r>
            <a:r>
              <a:rPr sz="2000" spc="-45" dirty="0">
                <a:latin typeface="Trebuchet MS"/>
                <a:cs typeface="Trebuchet MS"/>
              </a:rPr>
              <a:t>(ACFPs) with </a:t>
            </a:r>
            <a:r>
              <a:rPr sz="2000" spc="-590" dirty="0">
                <a:latin typeface="Trebuchet MS"/>
                <a:cs typeface="Trebuchet MS"/>
              </a:rPr>
              <a:t> </a:t>
            </a:r>
            <a:r>
              <a:rPr sz="2000" spc="15" dirty="0">
                <a:latin typeface="Trebuchet MS"/>
                <a:cs typeface="Trebuchet MS"/>
              </a:rPr>
              <a:t>superior </a:t>
            </a:r>
            <a:r>
              <a:rPr sz="2000" spc="-20" dirty="0">
                <a:latin typeface="Trebuchet MS"/>
                <a:cs typeface="Trebuchet MS"/>
              </a:rPr>
              <a:t>electrochemical </a:t>
            </a:r>
            <a:r>
              <a:rPr sz="2000" spc="-35" dirty="0">
                <a:latin typeface="Trebuchet MS"/>
                <a:cs typeface="Trebuchet MS"/>
              </a:rPr>
              <a:t>performance, </a:t>
            </a:r>
            <a:r>
              <a:rPr sz="2000" spc="10" dirty="0">
                <a:latin typeface="Trebuchet MS"/>
                <a:cs typeface="Trebuchet MS"/>
              </a:rPr>
              <a:t>including </a:t>
            </a:r>
            <a:r>
              <a:rPr sz="2000" spc="25" dirty="0">
                <a:latin typeface="Trebuchet MS"/>
                <a:cs typeface="Trebuchet MS"/>
              </a:rPr>
              <a:t>high </a:t>
            </a:r>
            <a:r>
              <a:rPr sz="2000" spc="-20" dirty="0">
                <a:latin typeface="Trebuchet MS"/>
                <a:cs typeface="Trebuchet MS"/>
              </a:rPr>
              <a:t>specific </a:t>
            </a:r>
            <a:r>
              <a:rPr sz="2000" spc="-15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surface</a:t>
            </a:r>
            <a:r>
              <a:rPr sz="2000" spc="-50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area</a:t>
            </a:r>
            <a:r>
              <a:rPr sz="2000" spc="-45" dirty="0">
                <a:latin typeface="Trebuchet MS"/>
                <a:cs typeface="Trebuchet MS"/>
              </a:rPr>
              <a:t> </a:t>
            </a:r>
            <a:r>
              <a:rPr sz="2000" spc="45" dirty="0">
                <a:latin typeface="Trebuchet MS"/>
                <a:cs typeface="Trebuchet MS"/>
              </a:rPr>
              <a:t>and</a:t>
            </a:r>
            <a:r>
              <a:rPr sz="2000" spc="-45" dirty="0">
                <a:latin typeface="Trebuchet MS"/>
                <a:cs typeface="Trebuchet MS"/>
              </a:rPr>
              <a:t> </a:t>
            </a:r>
            <a:r>
              <a:rPr sz="2000" spc="-25" dirty="0">
                <a:latin typeface="Trebuchet MS"/>
                <a:cs typeface="Trebuchet MS"/>
              </a:rPr>
              <a:t>conductivity</a:t>
            </a:r>
            <a:endParaRPr sz="2000">
              <a:latin typeface="Trebuchet MS"/>
              <a:cs typeface="Trebuchet MS"/>
            </a:endParaRPr>
          </a:p>
          <a:p>
            <a:pPr marL="443865" marR="269875">
              <a:lnSpc>
                <a:spcPct val="115599"/>
              </a:lnSpc>
            </a:pPr>
            <a:r>
              <a:rPr sz="2000" spc="10" dirty="0">
                <a:latin typeface="Trebuchet MS"/>
                <a:cs typeface="Trebuchet MS"/>
              </a:rPr>
              <a:t>Enhance </a:t>
            </a:r>
            <a:r>
              <a:rPr sz="2000" spc="-25" dirty="0">
                <a:latin typeface="Trebuchet MS"/>
                <a:cs typeface="Trebuchet MS"/>
              </a:rPr>
              <a:t>the </a:t>
            </a:r>
            <a:r>
              <a:rPr sz="2000" dirty="0">
                <a:latin typeface="Trebuchet MS"/>
                <a:cs typeface="Trebuchet MS"/>
              </a:rPr>
              <a:t>mechanical </a:t>
            </a:r>
            <a:r>
              <a:rPr sz="2000" spc="-50" dirty="0">
                <a:latin typeface="Trebuchet MS"/>
                <a:cs typeface="Trebuchet MS"/>
              </a:rPr>
              <a:t>flexibility </a:t>
            </a:r>
            <a:r>
              <a:rPr sz="2000" spc="45" dirty="0">
                <a:latin typeface="Trebuchet MS"/>
                <a:cs typeface="Trebuchet MS"/>
              </a:rPr>
              <a:t>and </a:t>
            </a:r>
            <a:r>
              <a:rPr sz="2000" dirty="0">
                <a:latin typeface="Trebuchet MS"/>
                <a:cs typeface="Trebuchet MS"/>
              </a:rPr>
              <a:t>processability </a:t>
            </a:r>
            <a:r>
              <a:rPr sz="2000" spc="-20" dirty="0">
                <a:latin typeface="Trebuchet MS"/>
                <a:cs typeface="Trebuchet MS"/>
              </a:rPr>
              <a:t>of </a:t>
            </a:r>
            <a:r>
              <a:rPr sz="2000" spc="-75" dirty="0">
                <a:latin typeface="Trebuchet MS"/>
                <a:cs typeface="Trebuchet MS"/>
              </a:rPr>
              <a:t>ACFPs, </a:t>
            </a:r>
            <a:r>
              <a:rPr sz="2000" spc="-70" dirty="0">
                <a:latin typeface="Trebuchet MS"/>
                <a:cs typeface="Trebuchet MS"/>
              </a:rPr>
              <a:t> </a:t>
            </a:r>
            <a:r>
              <a:rPr sz="2000" spc="5" dirty="0">
                <a:latin typeface="Trebuchet MS"/>
                <a:cs typeface="Trebuchet MS"/>
              </a:rPr>
              <a:t>making</a:t>
            </a:r>
            <a:r>
              <a:rPr sz="2000" spc="-40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them</a:t>
            </a:r>
            <a:r>
              <a:rPr sz="2000" spc="-4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suitable</a:t>
            </a:r>
            <a:r>
              <a:rPr sz="2000" spc="-40" dirty="0">
                <a:latin typeface="Trebuchet MS"/>
                <a:cs typeface="Trebuchet MS"/>
              </a:rPr>
              <a:t> </a:t>
            </a:r>
            <a:r>
              <a:rPr sz="2000" spc="-25" dirty="0">
                <a:latin typeface="Trebuchet MS"/>
                <a:cs typeface="Trebuchet MS"/>
              </a:rPr>
              <a:t>for</a:t>
            </a:r>
            <a:r>
              <a:rPr sz="2000" spc="-35" dirty="0">
                <a:latin typeface="Trebuchet MS"/>
                <a:cs typeface="Trebuchet MS"/>
              </a:rPr>
              <a:t> flexible</a:t>
            </a:r>
            <a:r>
              <a:rPr sz="2000" spc="-40" dirty="0">
                <a:latin typeface="Trebuchet MS"/>
                <a:cs typeface="Trebuchet MS"/>
              </a:rPr>
              <a:t> </a:t>
            </a:r>
            <a:r>
              <a:rPr sz="2000" spc="45" dirty="0">
                <a:latin typeface="Trebuchet MS"/>
                <a:cs typeface="Trebuchet MS"/>
              </a:rPr>
              <a:t>and</a:t>
            </a:r>
            <a:r>
              <a:rPr sz="2000" spc="-40" dirty="0">
                <a:latin typeface="Trebuchet MS"/>
                <a:cs typeface="Trebuchet MS"/>
              </a:rPr>
              <a:t> </a:t>
            </a:r>
            <a:r>
              <a:rPr sz="2000" spc="-20" dirty="0">
                <a:latin typeface="Trebuchet MS"/>
                <a:cs typeface="Trebuchet MS"/>
              </a:rPr>
              <a:t>wearable</a:t>
            </a:r>
            <a:r>
              <a:rPr sz="2000" spc="-40" dirty="0">
                <a:latin typeface="Trebuchet MS"/>
                <a:cs typeface="Trebuchet MS"/>
              </a:rPr>
              <a:t> </a:t>
            </a:r>
            <a:r>
              <a:rPr sz="2000" spc="-25" dirty="0">
                <a:latin typeface="Trebuchet MS"/>
                <a:cs typeface="Trebuchet MS"/>
              </a:rPr>
              <a:t>electronic</a:t>
            </a:r>
            <a:r>
              <a:rPr sz="2000" spc="-35" dirty="0">
                <a:latin typeface="Trebuchet MS"/>
                <a:cs typeface="Trebuchet MS"/>
              </a:rPr>
              <a:t> </a:t>
            </a:r>
            <a:r>
              <a:rPr sz="2000" spc="-45" dirty="0">
                <a:latin typeface="Trebuchet MS"/>
                <a:cs typeface="Trebuchet MS"/>
              </a:rPr>
              <a:t>devices.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96447" y="6131572"/>
            <a:ext cx="76200" cy="761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96447" y="9092859"/>
            <a:ext cx="76200" cy="7619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974197" y="4589509"/>
            <a:ext cx="8223884" cy="538607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 marR="238125">
              <a:lnSpc>
                <a:spcPts val="4280"/>
              </a:lnSpc>
              <a:spcBef>
                <a:spcPts val="275"/>
              </a:spcBef>
            </a:pPr>
            <a:r>
              <a:rPr sz="3600" spc="25" dirty="0">
                <a:latin typeface="Trebuchet MS"/>
                <a:cs typeface="Trebuchet MS"/>
              </a:rPr>
              <a:t>Exploit</a:t>
            </a:r>
            <a:r>
              <a:rPr sz="3600" spc="-195" dirty="0">
                <a:latin typeface="Trebuchet MS"/>
                <a:cs typeface="Trebuchet MS"/>
              </a:rPr>
              <a:t> </a:t>
            </a:r>
            <a:r>
              <a:rPr sz="3600" spc="20" dirty="0">
                <a:latin typeface="Trebuchet MS"/>
                <a:cs typeface="Trebuchet MS"/>
              </a:rPr>
              <a:t>the</a:t>
            </a:r>
            <a:r>
              <a:rPr sz="3600" spc="-190" dirty="0">
                <a:latin typeface="Trebuchet MS"/>
                <a:cs typeface="Trebuchet MS"/>
              </a:rPr>
              <a:t> </a:t>
            </a:r>
            <a:r>
              <a:rPr sz="3600" spc="90" dirty="0">
                <a:latin typeface="Trebuchet MS"/>
                <a:cs typeface="Trebuchet MS"/>
              </a:rPr>
              <a:t>Synergy</a:t>
            </a:r>
            <a:r>
              <a:rPr sz="3600" spc="-195" dirty="0">
                <a:latin typeface="Trebuchet MS"/>
                <a:cs typeface="Trebuchet MS"/>
              </a:rPr>
              <a:t> </a:t>
            </a:r>
            <a:r>
              <a:rPr sz="3600" spc="25" dirty="0">
                <a:latin typeface="Trebuchet MS"/>
                <a:cs typeface="Trebuchet MS"/>
              </a:rPr>
              <a:t>between</a:t>
            </a:r>
            <a:r>
              <a:rPr sz="3600" spc="-190" dirty="0">
                <a:latin typeface="Trebuchet MS"/>
                <a:cs typeface="Trebuchet MS"/>
              </a:rPr>
              <a:t> </a:t>
            </a:r>
            <a:r>
              <a:rPr sz="3600" spc="50" dirty="0">
                <a:latin typeface="Trebuchet MS"/>
                <a:cs typeface="Trebuchet MS"/>
              </a:rPr>
              <a:t>Cellulose </a:t>
            </a:r>
            <a:r>
              <a:rPr sz="3600" spc="-1070" dirty="0">
                <a:latin typeface="Trebuchet MS"/>
                <a:cs typeface="Trebuchet MS"/>
              </a:rPr>
              <a:t> </a:t>
            </a:r>
            <a:r>
              <a:rPr sz="3600" spc="114" dirty="0">
                <a:latin typeface="Trebuchet MS"/>
                <a:cs typeface="Trebuchet MS"/>
              </a:rPr>
              <a:t>and</a:t>
            </a:r>
            <a:r>
              <a:rPr sz="3600" spc="-190" dirty="0">
                <a:latin typeface="Trebuchet MS"/>
                <a:cs typeface="Trebuchet MS"/>
              </a:rPr>
              <a:t> </a:t>
            </a:r>
            <a:r>
              <a:rPr sz="3600" spc="70" dirty="0">
                <a:latin typeface="Trebuchet MS"/>
                <a:cs typeface="Trebuchet MS"/>
              </a:rPr>
              <a:t>Carbon</a:t>
            </a:r>
            <a:r>
              <a:rPr sz="3600" spc="-185" dirty="0">
                <a:latin typeface="Trebuchet MS"/>
                <a:cs typeface="Trebuchet MS"/>
              </a:rPr>
              <a:t> </a:t>
            </a:r>
            <a:r>
              <a:rPr sz="3600" spc="45" dirty="0">
                <a:latin typeface="Trebuchet MS"/>
                <a:cs typeface="Trebuchet MS"/>
              </a:rPr>
              <a:t>Fibers</a:t>
            </a:r>
            <a:endParaRPr sz="3600">
              <a:latin typeface="Trebuchet MS"/>
              <a:cs typeface="Trebuchet MS"/>
            </a:endParaRPr>
          </a:p>
          <a:p>
            <a:pPr marL="443865" marR="5080" algn="just">
              <a:lnSpc>
                <a:spcPct val="115599"/>
              </a:lnSpc>
              <a:spcBef>
                <a:spcPts val="1830"/>
              </a:spcBef>
            </a:pPr>
            <a:r>
              <a:rPr sz="2000" spc="-15" dirty="0">
                <a:latin typeface="Trebuchet MS"/>
                <a:cs typeface="Trebuchet MS"/>
              </a:rPr>
              <a:t>Investigate </a:t>
            </a:r>
            <a:r>
              <a:rPr sz="2000" spc="10" dirty="0">
                <a:latin typeface="Trebuchet MS"/>
                <a:cs typeface="Trebuchet MS"/>
              </a:rPr>
              <a:t>how </a:t>
            </a:r>
            <a:r>
              <a:rPr sz="2000" dirty="0">
                <a:latin typeface="Trebuchet MS"/>
                <a:cs typeface="Trebuchet MS"/>
              </a:rPr>
              <a:t>cellulose-derived </a:t>
            </a:r>
            <a:r>
              <a:rPr sz="2000" spc="-35" dirty="0">
                <a:latin typeface="Trebuchet MS"/>
                <a:cs typeface="Trebuchet MS"/>
              </a:rPr>
              <a:t>activated </a:t>
            </a:r>
            <a:r>
              <a:rPr sz="2000" spc="15" dirty="0">
                <a:latin typeface="Trebuchet MS"/>
                <a:cs typeface="Trebuchet MS"/>
              </a:rPr>
              <a:t>carbon </a:t>
            </a:r>
            <a:r>
              <a:rPr sz="2000" spc="-10" dirty="0">
                <a:latin typeface="Trebuchet MS"/>
                <a:cs typeface="Trebuchet MS"/>
              </a:rPr>
              <a:t>fibers </a:t>
            </a:r>
            <a:r>
              <a:rPr sz="2000" spc="-55" dirty="0">
                <a:latin typeface="Trebuchet MS"/>
                <a:cs typeface="Trebuchet MS"/>
              </a:rPr>
              <a:t>(ACFs) </a:t>
            </a:r>
            <a:r>
              <a:rPr sz="2000" spc="45" dirty="0">
                <a:latin typeface="Trebuchet MS"/>
                <a:cs typeface="Trebuchet MS"/>
              </a:rPr>
              <a:t>and </a:t>
            </a:r>
            <a:r>
              <a:rPr sz="2000" spc="-590" dirty="0">
                <a:latin typeface="Trebuchet MS"/>
                <a:cs typeface="Trebuchet MS"/>
              </a:rPr>
              <a:t> </a:t>
            </a:r>
            <a:r>
              <a:rPr sz="2000" spc="15" dirty="0">
                <a:latin typeface="Trebuchet MS"/>
                <a:cs typeface="Trebuchet MS"/>
              </a:rPr>
              <a:t>carbon </a:t>
            </a:r>
            <a:r>
              <a:rPr sz="2000" spc="-10" dirty="0">
                <a:latin typeface="Trebuchet MS"/>
                <a:cs typeface="Trebuchet MS"/>
              </a:rPr>
              <a:t>fibers </a:t>
            </a:r>
            <a:r>
              <a:rPr sz="2000" spc="-55" dirty="0">
                <a:latin typeface="Trebuchet MS"/>
                <a:cs typeface="Trebuchet MS"/>
              </a:rPr>
              <a:t>(CFs) </a:t>
            </a:r>
            <a:r>
              <a:rPr sz="2000" spc="-30" dirty="0">
                <a:latin typeface="Trebuchet MS"/>
                <a:cs typeface="Trebuchet MS"/>
              </a:rPr>
              <a:t>work </a:t>
            </a:r>
            <a:r>
              <a:rPr sz="2000" spc="20" dirty="0">
                <a:latin typeface="Trebuchet MS"/>
                <a:cs typeface="Trebuchet MS"/>
              </a:rPr>
              <a:t>in </a:t>
            </a:r>
            <a:r>
              <a:rPr sz="2000" dirty="0">
                <a:latin typeface="Trebuchet MS"/>
                <a:cs typeface="Trebuchet MS"/>
              </a:rPr>
              <a:t>synergy </a:t>
            </a:r>
            <a:r>
              <a:rPr sz="2000" spc="-25" dirty="0">
                <a:latin typeface="Trebuchet MS"/>
                <a:cs typeface="Trebuchet MS"/>
              </a:rPr>
              <a:t>to </a:t>
            </a:r>
            <a:r>
              <a:rPr sz="2000" dirty="0">
                <a:latin typeface="Trebuchet MS"/>
                <a:cs typeface="Trebuchet MS"/>
              </a:rPr>
              <a:t>improve </a:t>
            </a:r>
            <a:r>
              <a:rPr sz="2000" spc="-25" dirty="0">
                <a:latin typeface="Trebuchet MS"/>
                <a:cs typeface="Trebuchet MS"/>
              </a:rPr>
              <a:t>the </a:t>
            </a:r>
            <a:r>
              <a:rPr sz="2000" spc="-30" dirty="0">
                <a:latin typeface="Trebuchet MS"/>
                <a:cs typeface="Trebuchet MS"/>
              </a:rPr>
              <a:t>capacitive </a:t>
            </a:r>
            <a:r>
              <a:rPr sz="2000" spc="-15" dirty="0">
                <a:latin typeface="Trebuchet MS"/>
                <a:cs typeface="Trebuchet MS"/>
              </a:rPr>
              <a:t>energy </a:t>
            </a:r>
            <a:r>
              <a:rPr sz="2000" spc="-59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storage</a:t>
            </a:r>
            <a:r>
              <a:rPr sz="2000" spc="-50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capabilities</a:t>
            </a:r>
            <a:r>
              <a:rPr sz="2000" spc="-45" dirty="0">
                <a:latin typeface="Trebuchet MS"/>
                <a:cs typeface="Trebuchet MS"/>
              </a:rPr>
              <a:t> </a:t>
            </a:r>
            <a:r>
              <a:rPr sz="2000" spc="-20" dirty="0">
                <a:latin typeface="Trebuchet MS"/>
                <a:cs typeface="Trebuchet MS"/>
              </a:rPr>
              <a:t>of</a:t>
            </a:r>
            <a:r>
              <a:rPr sz="2000" spc="-45" dirty="0">
                <a:latin typeface="Trebuchet MS"/>
                <a:cs typeface="Trebuchet MS"/>
              </a:rPr>
              <a:t> </a:t>
            </a:r>
            <a:r>
              <a:rPr sz="2000" spc="-25" dirty="0">
                <a:latin typeface="Trebuchet MS"/>
                <a:cs typeface="Trebuchet MS"/>
              </a:rPr>
              <a:t>the</a:t>
            </a:r>
            <a:r>
              <a:rPr sz="2000" spc="-45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ACFPs.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400">
              <a:latin typeface="Trebuchet MS"/>
              <a:cs typeface="Trebuchet MS"/>
            </a:endParaRPr>
          </a:p>
          <a:p>
            <a:pPr marL="12700" marR="1022985">
              <a:lnSpc>
                <a:spcPts val="4280"/>
              </a:lnSpc>
              <a:spcBef>
                <a:spcPts val="1814"/>
              </a:spcBef>
            </a:pPr>
            <a:r>
              <a:rPr sz="3600" spc="80" dirty="0">
                <a:latin typeface="Trebuchet MS"/>
                <a:cs typeface="Trebuchet MS"/>
              </a:rPr>
              <a:t>Establish</a:t>
            </a:r>
            <a:r>
              <a:rPr sz="3600" spc="-210" dirty="0">
                <a:latin typeface="Trebuchet MS"/>
                <a:cs typeface="Trebuchet MS"/>
              </a:rPr>
              <a:t> </a:t>
            </a:r>
            <a:r>
              <a:rPr sz="3600" spc="65" dirty="0">
                <a:latin typeface="Trebuchet MS"/>
                <a:cs typeface="Trebuchet MS"/>
              </a:rPr>
              <a:t>Scalable</a:t>
            </a:r>
            <a:r>
              <a:rPr sz="3600" spc="-204" dirty="0">
                <a:latin typeface="Trebuchet MS"/>
                <a:cs typeface="Trebuchet MS"/>
              </a:rPr>
              <a:t> </a:t>
            </a:r>
            <a:r>
              <a:rPr sz="3600" spc="114" dirty="0">
                <a:latin typeface="Trebuchet MS"/>
                <a:cs typeface="Trebuchet MS"/>
              </a:rPr>
              <a:t>and</a:t>
            </a:r>
            <a:r>
              <a:rPr sz="3600" spc="-204" dirty="0">
                <a:latin typeface="Trebuchet MS"/>
                <a:cs typeface="Trebuchet MS"/>
              </a:rPr>
              <a:t> </a:t>
            </a:r>
            <a:r>
              <a:rPr sz="3600" spc="45" dirty="0">
                <a:latin typeface="Trebuchet MS"/>
                <a:cs typeface="Trebuchet MS"/>
              </a:rPr>
              <a:t>Economical </a:t>
            </a:r>
            <a:r>
              <a:rPr sz="3600" dirty="0">
                <a:latin typeface="Trebuchet MS"/>
                <a:cs typeface="Trebuchet MS"/>
              </a:rPr>
              <a:t> </a:t>
            </a:r>
            <a:r>
              <a:rPr sz="3600" spc="60" dirty="0">
                <a:latin typeface="Trebuchet MS"/>
                <a:cs typeface="Trebuchet MS"/>
              </a:rPr>
              <a:t>Manufacturing</a:t>
            </a:r>
            <a:r>
              <a:rPr sz="3600" spc="-190" dirty="0">
                <a:latin typeface="Trebuchet MS"/>
                <a:cs typeface="Trebuchet MS"/>
              </a:rPr>
              <a:t> </a:t>
            </a:r>
            <a:r>
              <a:rPr sz="3600" spc="114" dirty="0">
                <a:latin typeface="Trebuchet MS"/>
                <a:cs typeface="Trebuchet MS"/>
              </a:rPr>
              <a:t>Processes</a:t>
            </a:r>
            <a:endParaRPr sz="3600">
              <a:latin typeface="Trebuchet MS"/>
              <a:cs typeface="Trebuchet MS"/>
            </a:endParaRPr>
          </a:p>
          <a:p>
            <a:pPr marL="443865" marR="711835">
              <a:lnSpc>
                <a:spcPct val="115599"/>
              </a:lnSpc>
              <a:spcBef>
                <a:spcPts val="1830"/>
              </a:spcBef>
            </a:pPr>
            <a:r>
              <a:rPr sz="2000" dirty="0">
                <a:latin typeface="Trebuchet MS"/>
                <a:cs typeface="Trebuchet MS"/>
              </a:rPr>
              <a:t>Develop </a:t>
            </a:r>
            <a:r>
              <a:rPr sz="2000" spc="20" dirty="0">
                <a:latin typeface="Trebuchet MS"/>
                <a:cs typeface="Trebuchet MS"/>
              </a:rPr>
              <a:t>a </a:t>
            </a:r>
            <a:r>
              <a:rPr sz="2000" spc="-5" dirty="0">
                <a:latin typeface="Trebuchet MS"/>
                <a:cs typeface="Trebuchet MS"/>
              </a:rPr>
              <a:t>manufacturing </a:t>
            </a:r>
            <a:r>
              <a:rPr sz="2000" spc="-30" dirty="0">
                <a:latin typeface="Trebuchet MS"/>
                <a:cs typeface="Trebuchet MS"/>
              </a:rPr>
              <a:t>strategy </a:t>
            </a:r>
            <a:r>
              <a:rPr sz="2000" spc="-40" dirty="0">
                <a:latin typeface="Trebuchet MS"/>
                <a:cs typeface="Trebuchet MS"/>
              </a:rPr>
              <a:t>that </a:t>
            </a:r>
            <a:r>
              <a:rPr sz="2000" spc="40" dirty="0">
                <a:latin typeface="Trebuchet MS"/>
                <a:cs typeface="Trebuchet MS"/>
              </a:rPr>
              <a:t>is </a:t>
            </a:r>
            <a:r>
              <a:rPr sz="2000" spc="5" dirty="0">
                <a:latin typeface="Trebuchet MS"/>
                <a:cs typeface="Trebuchet MS"/>
              </a:rPr>
              <a:t>scalable </a:t>
            </a:r>
            <a:r>
              <a:rPr sz="2000" spc="-25" dirty="0">
                <a:latin typeface="Trebuchet MS"/>
                <a:cs typeface="Trebuchet MS"/>
              </a:rPr>
              <a:t>for </a:t>
            </a:r>
            <a:r>
              <a:rPr sz="2000" spc="70" dirty="0">
                <a:latin typeface="Trebuchet MS"/>
                <a:cs typeface="Trebuchet MS"/>
              </a:rPr>
              <a:t>mass </a:t>
            </a:r>
            <a:r>
              <a:rPr sz="2000" spc="75" dirty="0">
                <a:latin typeface="Trebuchet MS"/>
                <a:cs typeface="Trebuchet MS"/>
              </a:rPr>
              <a:t> </a:t>
            </a:r>
            <a:r>
              <a:rPr sz="2000" spc="-20" dirty="0">
                <a:latin typeface="Trebuchet MS"/>
                <a:cs typeface="Trebuchet MS"/>
              </a:rPr>
              <a:t>production,</a:t>
            </a:r>
            <a:r>
              <a:rPr sz="2000" spc="-50" dirty="0">
                <a:latin typeface="Trebuchet MS"/>
                <a:cs typeface="Trebuchet MS"/>
              </a:rPr>
              <a:t> </a:t>
            </a:r>
            <a:r>
              <a:rPr sz="2000" spc="25" dirty="0">
                <a:latin typeface="Trebuchet MS"/>
                <a:cs typeface="Trebuchet MS"/>
              </a:rPr>
              <a:t>ensuring</a:t>
            </a:r>
            <a:r>
              <a:rPr sz="2000" spc="-50" dirty="0">
                <a:latin typeface="Trebuchet MS"/>
                <a:cs typeface="Trebuchet MS"/>
              </a:rPr>
              <a:t> </a:t>
            </a:r>
            <a:r>
              <a:rPr sz="2000" spc="-25" dirty="0">
                <a:latin typeface="Trebuchet MS"/>
                <a:cs typeface="Trebuchet MS"/>
              </a:rPr>
              <a:t>the</a:t>
            </a:r>
            <a:r>
              <a:rPr sz="2000" spc="-50" dirty="0">
                <a:latin typeface="Trebuchet MS"/>
                <a:cs typeface="Trebuchet MS"/>
              </a:rPr>
              <a:t> </a:t>
            </a:r>
            <a:r>
              <a:rPr sz="2000" spc="-15" dirty="0">
                <a:latin typeface="Trebuchet MS"/>
                <a:cs typeface="Trebuchet MS"/>
              </a:rPr>
              <a:t>potential</a:t>
            </a:r>
            <a:r>
              <a:rPr sz="2000" spc="-50" dirty="0">
                <a:latin typeface="Trebuchet MS"/>
                <a:cs typeface="Trebuchet MS"/>
              </a:rPr>
              <a:t> </a:t>
            </a:r>
            <a:r>
              <a:rPr sz="2000" spc="-25" dirty="0">
                <a:latin typeface="Trebuchet MS"/>
                <a:cs typeface="Trebuchet MS"/>
              </a:rPr>
              <a:t>for</a:t>
            </a:r>
            <a:r>
              <a:rPr sz="2000" spc="-45" dirty="0">
                <a:latin typeface="Trebuchet MS"/>
                <a:cs typeface="Trebuchet MS"/>
              </a:rPr>
              <a:t> </a:t>
            </a:r>
            <a:r>
              <a:rPr sz="2000" spc="5" dirty="0">
                <a:latin typeface="Trebuchet MS"/>
                <a:cs typeface="Trebuchet MS"/>
              </a:rPr>
              <a:t>widespread</a:t>
            </a:r>
            <a:r>
              <a:rPr sz="2000" spc="-50" dirty="0">
                <a:latin typeface="Trebuchet MS"/>
                <a:cs typeface="Trebuchet MS"/>
              </a:rPr>
              <a:t> </a:t>
            </a:r>
            <a:r>
              <a:rPr sz="2000" spc="20" dirty="0">
                <a:latin typeface="Trebuchet MS"/>
                <a:cs typeface="Trebuchet MS"/>
              </a:rPr>
              <a:t>adoption</a:t>
            </a:r>
            <a:r>
              <a:rPr sz="2000" spc="-50" dirty="0">
                <a:latin typeface="Trebuchet MS"/>
                <a:cs typeface="Trebuchet MS"/>
              </a:rPr>
              <a:t> </a:t>
            </a:r>
            <a:r>
              <a:rPr sz="2000" spc="20" dirty="0">
                <a:latin typeface="Trebuchet MS"/>
                <a:cs typeface="Trebuchet MS"/>
              </a:rPr>
              <a:t>in </a:t>
            </a:r>
            <a:r>
              <a:rPr sz="2000" spc="-585" dirty="0">
                <a:latin typeface="Trebuchet MS"/>
                <a:cs typeface="Trebuchet MS"/>
              </a:rPr>
              <a:t> </a:t>
            </a:r>
            <a:r>
              <a:rPr sz="2000" spc="-15" dirty="0">
                <a:latin typeface="Trebuchet MS"/>
                <a:cs typeface="Trebuchet MS"/>
              </a:rPr>
              <a:t>energy</a:t>
            </a:r>
            <a:r>
              <a:rPr sz="2000" spc="-5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storage</a:t>
            </a:r>
            <a:r>
              <a:rPr sz="2000" spc="-45" dirty="0">
                <a:latin typeface="Trebuchet MS"/>
                <a:cs typeface="Trebuchet MS"/>
              </a:rPr>
              <a:t> </a:t>
            </a:r>
            <a:r>
              <a:rPr sz="2000" spc="-20" dirty="0">
                <a:latin typeface="Trebuchet MS"/>
                <a:cs typeface="Trebuchet MS"/>
              </a:rPr>
              <a:t>applications.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4016" y="9470775"/>
            <a:ext cx="24193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50" dirty="0">
                <a:solidFill>
                  <a:srgbClr val="F4F4F4"/>
                </a:solidFill>
                <a:latin typeface="Trebuchet MS"/>
                <a:cs typeface="Trebuchet MS"/>
              </a:rPr>
              <a:t>0</a:t>
            </a:r>
            <a:r>
              <a:rPr sz="1700" spc="-140" dirty="0">
                <a:solidFill>
                  <a:srgbClr val="F4F4F4"/>
                </a:solidFill>
                <a:latin typeface="Trebuchet MS"/>
                <a:cs typeface="Trebuchet MS"/>
              </a:rPr>
              <a:t>7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698476" y="4416471"/>
            <a:ext cx="8268334" cy="0"/>
          </a:xfrm>
          <a:custGeom>
            <a:avLst/>
            <a:gdLst/>
            <a:ahLst/>
            <a:cxnLst/>
            <a:rect l="l" t="t" r="r" b="b"/>
            <a:pathLst>
              <a:path w="8268334">
                <a:moveTo>
                  <a:pt x="0" y="0"/>
                </a:moveTo>
                <a:lnTo>
                  <a:pt x="8267788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986897" y="7377758"/>
            <a:ext cx="8268334" cy="0"/>
          </a:xfrm>
          <a:custGeom>
            <a:avLst/>
            <a:gdLst/>
            <a:ahLst/>
            <a:cxnLst/>
            <a:rect l="l" t="t" r="r" b="b"/>
            <a:pathLst>
              <a:path w="8268334">
                <a:moveTo>
                  <a:pt x="0" y="0"/>
                </a:moveTo>
                <a:lnTo>
                  <a:pt x="8267788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F26F8D9D-2671-F28A-8BD5-D35BBBB7A9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179"/>
    </mc:Choice>
    <mc:Fallback>
      <p:transition spd="slow" advTm="441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3738" y="1476441"/>
            <a:ext cx="3523615" cy="1500505"/>
          </a:xfrm>
          <a:custGeom>
            <a:avLst/>
            <a:gdLst/>
            <a:ahLst/>
            <a:cxnLst/>
            <a:rect l="l" t="t" r="r" b="b"/>
            <a:pathLst>
              <a:path w="3523615" h="1500505">
                <a:moveTo>
                  <a:pt x="2951734" y="1500319"/>
                </a:moveTo>
                <a:lnTo>
                  <a:pt x="571499" y="1500319"/>
                </a:lnTo>
                <a:lnTo>
                  <a:pt x="524628" y="1498424"/>
                </a:lnTo>
                <a:lnTo>
                  <a:pt x="478799" y="1492839"/>
                </a:lnTo>
                <a:lnTo>
                  <a:pt x="434161" y="1483709"/>
                </a:lnTo>
                <a:lnTo>
                  <a:pt x="390861" y="1471183"/>
                </a:lnTo>
                <a:lnTo>
                  <a:pt x="349046" y="1455407"/>
                </a:lnTo>
                <a:lnTo>
                  <a:pt x="308862" y="1436529"/>
                </a:lnTo>
                <a:lnTo>
                  <a:pt x="270458" y="1414695"/>
                </a:lnTo>
                <a:lnTo>
                  <a:pt x="233979" y="1390052"/>
                </a:lnTo>
                <a:lnTo>
                  <a:pt x="199573" y="1362748"/>
                </a:lnTo>
                <a:lnTo>
                  <a:pt x="167388" y="1332930"/>
                </a:lnTo>
                <a:lnTo>
                  <a:pt x="137570" y="1300745"/>
                </a:lnTo>
                <a:lnTo>
                  <a:pt x="110266" y="1266339"/>
                </a:lnTo>
                <a:lnTo>
                  <a:pt x="85623" y="1229860"/>
                </a:lnTo>
                <a:lnTo>
                  <a:pt x="63789" y="1191456"/>
                </a:lnTo>
                <a:lnTo>
                  <a:pt x="44911" y="1151272"/>
                </a:lnTo>
                <a:lnTo>
                  <a:pt x="29135" y="1109457"/>
                </a:lnTo>
                <a:lnTo>
                  <a:pt x="16609" y="1066157"/>
                </a:lnTo>
                <a:lnTo>
                  <a:pt x="7479" y="1021519"/>
                </a:lnTo>
                <a:lnTo>
                  <a:pt x="1894" y="975691"/>
                </a:lnTo>
                <a:lnTo>
                  <a:pt x="0" y="928819"/>
                </a:lnTo>
                <a:lnTo>
                  <a:pt x="0" y="571499"/>
                </a:lnTo>
                <a:lnTo>
                  <a:pt x="1894" y="524627"/>
                </a:lnTo>
                <a:lnTo>
                  <a:pt x="7479" y="478799"/>
                </a:lnTo>
                <a:lnTo>
                  <a:pt x="16609" y="434161"/>
                </a:lnTo>
                <a:lnTo>
                  <a:pt x="29135" y="390861"/>
                </a:lnTo>
                <a:lnTo>
                  <a:pt x="44911" y="349045"/>
                </a:lnTo>
                <a:lnTo>
                  <a:pt x="63789" y="308862"/>
                </a:lnTo>
                <a:lnTo>
                  <a:pt x="85623" y="270457"/>
                </a:lnTo>
                <a:lnTo>
                  <a:pt x="110266" y="233979"/>
                </a:lnTo>
                <a:lnTo>
                  <a:pt x="137570" y="199573"/>
                </a:lnTo>
                <a:lnTo>
                  <a:pt x="167388" y="167388"/>
                </a:lnTo>
                <a:lnTo>
                  <a:pt x="199573" y="137569"/>
                </a:lnTo>
                <a:lnTo>
                  <a:pt x="233979" y="110265"/>
                </a:lnTo>
                <a:lnTo>
                  <a:pt x="270458" y="85623"/>
                </a:lnTo>
                <a:lnTo>
                  <a:pt x="308862" y="63789"/>
                </a:lnTo>
                <a:lnTo>
                  <a:pt x="349046" y="44910"/>
                </a:lnTo>
                <a:lnTo>
                  <a:pt x="390861" y="29135"/>
                </a:lnTo>
                <a:lnTo>
                  <a:pt x="434161" y="16608"/>
                </a:lnTo>
                <a:lnTo>
                  <a:pt x="478799" y="7479"/>
                </a:lnTo>
                <a:lnTo>
                  <a:pt x="524628" y="1894"/>
                </a:lnTo>
                <a:lnTo>
                  <a:pt x="571489" y="0"/>
                </a:lnTo>
                <a:lnTo>
                  <a:pt x="2951744" y="0"/>
                </a:lnTo>
                <a:lnTo>
                  <a:pt x="2998605" y="1894"/>
                </a:lnTo>
                <a:lnTo>
                  <a:pt x="3044433" y="7479"/>
                </a:lnTo>
                <a:lnTo>
                  <a:pt x="3089071" y="16608"/>
                </a:lnTo>
                <a:lnTo>
                  <a:pt x="3132371" y="29135"/>
                </a:lnTo>
                <a:lnTo>
                  <a:pt x="3174187" y="44910"/>
                </a:lnTo>
                <a:lnTo>
                  <a:pt x="3214370" y="63789"/>
                </a:lnTo>
                <a:lnTo>
                  <a:pt x="3252775" y="85623"/>
                </a:lnTo>
                <a:lnTo>
                  <a:pt x="3289253" y="110265"/>
                </a:lnTo>
                <a:lnTo>
                  <a:pt x="3323659" y="137569"/>
                </a:lnTo>
                <a:lnTo>
                  <a:pt x="3355845" y="167388"/>
                </a:lnTo>
                <a:lnTo>
                  <a:pt x="3385663" y="199573"/>
                </a:lnTo>
                <a:lnTo>
                  <a:pt x="3412967" y="233979"/>
                </a:lnTo>
                <a:lnTo>
                  <a:pt x="3437609" y="270457"/>
                </a:lnTo>
                <a:lnTo>
                  <a:pt x="3459443" y="308862"/>
                </a:lnTo>
                <a:lnTo>
                  <a:pt x="3478322" y="349045"/>
                </a:lnTo>
                <a:lnTo>
                  <a:pt x="3494098" y="390861"/>
                </a:lnTo>
                <a:lnTo>
                  <a:pt x="3506624" y="434161"/>
                </a:lnTo>
                <a:lnTo>
                  <a:pt x="3515753" y="478799"/>
                </a:lnTo>
                <a:lnTo>
                  <a:pt x="3521339" y="524627"/>
                </a:lnTo>
                <a:lnTo>
                  <a:pt x="3523233" y="571499"/>
                </a:lnTo>
                <a:lnTo>
                  <a:pt x="3523233" y="928819"/>
                </a:lnTo>
                <a:lnTo>
                  <a:pt x="3521339" y="975691"/>
                </a:lnTo>
                <a:lnTo>
                  <a:pt x="3515753" y="1021519"/>
                </a:lnTo>
                <a:lnTo>
                  <a:pt x="3506624" y="1066157"/>
                </a:lnTo>
                <a:lnTo>
                  <a:pt x="3494098" y="1109457"/>
                </a:lnTo>
                <a:lnTo>
                  <a:pt x="3478322" y="1151272"/>
                </a:lnTo>
                <a:lnTo>
                  <a:pt x="3459443" y="1191456"/>
                </a:lnTo>
                <a:lnTo>
                  <a:pt x="3437609" y="1229860"/>
                </a:lnTo>
                <a:lnTo>
                  <a:pt x="3412967" y="1266339"/>
                </a:lnTo>
                <a:lnTo>
                  <a:pt x="3385663" y="1300745"/>
                </a:lnTo>
                <a:lnTo>
                  <a:pt x="3355845" y="1332930"/>
                </a:lnTo>
                <a:lnTo>
                  <a:pt x="3323659" y="1362748"/>
                </a:lnTo>
                <a:lnTo>
                  <a:pt x="3289253" y="1390052"/>
                </a:lnTo>
                <a:lnTo>
                  <a:pt x="3252775" y="1414695"/>
                </a:lnTo>
                <a:lnTo>
                  <a:pt x="3214370" y="1436529"/>
                </a:lnTo>
                <a:lnTo>
                  <a:pt x="3174187" y="1455407"/>
                </a:lnTo>
                <a:lnTo>
                  <a:pt x="3132371" y="1471183"/>
                </a:lnTo>
                <a:lnTo>
                  <a:pt x="3089071" y="1483709"/>
                </a:lnTo>
                <a:lnTo>
                  <a:pt x="3044433" y="1492839"/>
                </a:lnTo>
                <a:lnTo>
                  <a:pt x="2998605" y="1498424"/>
                </a:lnTo>
                <a:lnTo>
                  <a:pt x="2951734" y="1500319"/>
                </a:lnTo>
                <a:close/>
              </a:path>
            </a:pathLst>
          </a:custGeom>
          <a:solidFill>
            <a:srgbClr val="0045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38736" y="2003523"/>
            <a:ext cx="277304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40" dirty="0">
                <a:solidFill>
                  <a:srgbClr val="F4F4F4"/>
                </a:solidFill>
                <a:latin typeface="Trebuchet MS"/>
                <a:cs typeface="Trebuchet MS"/>
              </a:rPr>
              <a:t>Materials</a:t>
            </a:r>
            <a:r>
              <a:rPr sz="2500" spc="-160" dirty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sz="2500" spc="40" dirty="0">
                <a:solidFill>
                  <a:srgbClr val="F4F4F4"/>
                </a:solidFill>
                <a:latin typeface="Trebuchet MS"/>
                <a:cs typeface="Trebuchet MS"/>
              </a:rPr>
              <a:t>Required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28700" y="5982271"/>
            <a:ext cx="2993390" cy="1188085"/>
          </a:xfrm>
          <a:prstGeom prst="rect">
            <a:avLst/>
          </a:prstGeom>
          <a:solidFill>
            <a:srgbClr val="00A181"/>
          </a:solidFill>
        </p:spPr>
        <p:txBody>
          <a:bodyPr vert="horz" wrap="square" lIns="0" tIns="184150" rIns="0" bIns="0" rtlCol="0">
            <a:spAutoFit/>
          </a:bodyPr>
          <a:lstStyle/>
          <a:p>
            <a:pPr marL="1062990" marR="561975" indent="-494030">
              <a:lnSpc>
                <a:spcPct val="115599"/>
              </a:lnSpc>
              <a:spcBef>
                <a:spcPts val="1450"/>
              </a:spcBef>
            </a:pPr>
            <a:r>
              <a:rPr sz="2000" spc="50" dirty="0">
                <a:solidFill>
                  <a:srgbClr val="F4F4F4"/>
                </a:solidFill>
                <a:latin typeface="Trebuchet MS"/>
                <a:cs typeface="Trebuchet MS"/>
              </a:rPr>
              <a:t>Phosphoric</a:t>
            </a:r>
            <a:r>
              <a:rPr sz="2000" spc="-150" dirty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sz="2000" spc="15" dirty="0">
                <a:solidFill>
                  <a:srgbClr val="F4F4F4"/>
                </a:solidFill>
                <a:latin typeface="Trebuchet MS"/>
                <a:cs typeface="Trebuchet MS"/>
              </a:rPr>
              <a:t>acid </a:t>
            </a:r>
            <a:r>
              <a:rPr sz="2000" spc="-590" dirty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4F4F4"/>
                </a:solidFill>
                <a:latin typeface="Trebuchet MS"/>
                <a:cs typeface="Trebuchet MS"/>
              </a:rPr>
              <a:t>(H3PO4)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8700" y="3113220"/>
            <a:ext cx="2993390" cy="895985"/>
          </a:xfrm>
          <a:prstGeom prst="rect">
            <a:avLst/>
          </a:prstGeom>
          <a:solidFill>
            <a:srgbClr val="A3E373"/>
          </a:solidFill>
        </p:spPr>
        <p:txBody>
          <a:bodyPr vert="horz" wrap="square" lIns="0" tIns="266700" rIns="0" bIns="0" rtlCol="0">
            <a:spAutoFit/>
          </a:bodyPr>
          <a:lstStyle/>
          <a:p>
            <a:pPr marL="383540">
              <a:lnSpc>
                <a:spcPct val="100000"/>
              </a:lnSpc>
              <a:spcBef>
                <a:spcPts val="2100"/>
              </a:spcBef>
            </a:pPr>
            <a:r>
              <a:rPr sz="2100" spc="15" dirty="0">
                <a:latin typeface="Trebuchet MS"/>
                <a:cs typeface="Trebuchet MS"/>
              </a:rPr>
              <a:t>Cotton</a:t>
            </a:r>
            <a:r>
              <a:rPr sz="2100" spc="-135" dirty="0">
                <a:latin typeface="Trebuchet MS"/>
                <a:cs typeface="Trebuchet MS"/>
              </a:rPr>
              <a:t> </a:t>
            </a:r>
            <a:r>
              <a:rPr sz="2100" spc="50" dirty="0">
                <a:latin typeface="Trebuchet MS"/>
                <a:cs typeface="Trebuchet MS"/>
              </a:rPr>
              <a:t>pulp</a:t>
            </a:r>
            <a:r>
              <a:rPr sz="2100" spc="-135" dirty="0">
                <a:latin typeface="Trebuchet MS"/>
                <a:cs typeface="Trebuchet MS"/>
              </a:rPr>
              <a:t> </a:t>
            </a:r>
            <a:r>
              <a:rPr sz="2100" spc="60" dirty="0">
                <a:latin typeface="Trebuchet MS"/>
                <a:cs typeface="Trebuchet MS"/>
              </a:rPr>
              <a:t>board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28700" y="9117505"/>
            <a:ext cx="2993390" cy="1169670"/>
          </a:xfrm>
          <a:custGeom>
            <a:avLst/>
            <a:gdLst/>
            <a:ahLst/>
            <a:cxnLst/>
            <a:rect l="l" t="t" r="r" b="b"/>
            <a:pathLst>
              <a:path w="2993390" h="1169670">
                <a:moveTo>
                  <a:pt x="0" y="0"/>
                </a:moveTo>
                <a:lnTo>
                  <a:pt x="2993311" y="0"/>
                </a:lnTo>
                <a:lnTo>
                  <a:pt x="2993311" y="1169494"/>
                </a:lnTo>
                <a:lnTo>
                  <a:pt x="0" y="1169494"/>
                </a:lnTo>
                <a:lnTo>
                  <a:pt x="0" y="0"/>
                </a:lnTo>
                <a:close/>
              </a:path>
            </a:pathLst>
          </a:custGeom>
          <a:solidFill>
            <a:srgbClr val="A3E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51012" y="9301001"/>
            <a:ext cx="2348865" cy="768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750" marR="5080" indent="-146685">
              <a:lnSpc>
                <a:spcPct val="116100"/>
              </a:lnSpc>
              <a:spcBef>
                <a:spcPts val="100"/>
              </a:spcBef>
            </a:pPr>
            <a:r>
              <a:rPr sz="2100" spc="-85" dirty="0">
                <a:latin typeface="Trebuchet MS"/>
                <a:cs typeface="Trebuchet MS"/>
              </a:rPr>
              <a:t>F</a:t>
            </a:r>
            <a:r>
              <a:rPr sz="2100" spc="90" dirty="0">
                <a:latin typeface="Trebuchet MS"/>
                <a:cs typeface="Trebuchet MS"/>
              </a:rPr>
              <a:t>oo</a:t>
            </a:r>
            <a:r>
              <a:rPr sz="2100" spc="80" dirty="0">
                <a:latin typeface="Trebuchet MS"/>
                <a:cs typeface="Trebuchet MS"/>
              </a:rPr>
              <a:t>d</a:t>
            </a:r>
            <a:r>
              <a:rPr sz="2100" spc="70" dirty="0">
                <a:latin typeface="Trebuchet MS"/>
                <a:cs typeface="Trebuchet MS"/>
              </a:rPr>
              <a:t>-</a:t>
            </a:r>
            <a:r>
              <a:rPr sz="2100" spc="65" dirty="0">
                <a:latin typeface="Trebuchet MS"/>
                <a:cs typeface="Trebuchet MS"/>
              </a:rPr>
              <a:t>g</a:t>
            </a:r>
            <a:r>
              <a:rPr sz="2100" spc="5" dirty="0">
                <a:latin typeface="Trebuchet MS"/>
                <a:cs typeface="Trebuchet MS"/>
              </a:rPr>
              <a:t>r</a:t>
            </a:r>
            <a:r>
              <a:rPr sz="2100" spc="35" dirty="0">
                <a:latin typeface="Trebuchet MS"/>
                <a:cs typeface="Trebuchet MS"/>
              </a:rPr>
              <a:t>a</a:t>
            </a:r>
            <a:r>
              <a:rPr sz="2100" spc="80" dirty="0">
                <a:latin typeface="Trebuchet MS"/>
                <a:cs typeface="Trebuchet MS"/>
              </a:rPr>
              <a:t>d</a:t>
            </a:r>
            <a:r>
              <a:rPr sz="2100" spc="5" dirty="0">
                <a:latin typeface="Trebuchet MS"/>
                <a:cs typeface="Trebuchet MS"/>
              </a:rPr>
              <a:t>e</a:t>
            </a:r>
            <a:r>
              <a:rPr sz="2100" spc="-110" dirty="0">
                <a:latin typeface="Trebuchet MS"/>
                <a:cs typeface="Trebuchet MS"/>
              </a:rPr>
              <a:t> </a:t>
            </a:r>
            <a:r>
              <a:rPr sz="2100" spc="-45" dirty="0">
                <a:latin typeface="Trebuchet MS"/>
                <a:cs typeface="Trebuchet MS"/>
              </a:rPr>
              <a:t>c</a:t>
            </a:r>
            <a:r>
              <a:rPr sz="2100" spc="35" dirty="0">
                <a:latin typeface="Trebuchet MS"/>
                <a:cs typeface="Trebuchet MS"/>
              </a:rPr>
              <a:t>a</a:t>
            </a:r>
            <a:r>
              <a:rPr sz="2100" spc="5" dirty="0">
                <a:latin typeface="Trebuchet MS"/>
                <a:cs typeface="Trebuchet MS"/>
              </a:rPr>
              <a:t>r</a:t>
            </a:r>
            <a:r>
              <a:rPr sz="2100" spc="75" dirty="0">
                <a:latin typeface="Trebuchet MS"/>
                <a:cs typeface="Trebuchet MS"/>
              </a:rPr>
              <a:t>b</a:t>
            </a:r>
            <a:r>
              <a:rPr sz="2100" spc="90" dirty="0">
                <a:latin typeface="Trebuchet MS"/>
                <a:cs typeface="Trebuchet MS"/>
              </a:rPr>
              <a:t>o</a:t>
            </a:r>
            <a:r>
              <a:rPr sz="2100" spc="50" dirty="0">
                <a:latin typeface="Trebuchet MS"/>
                <a:cs typeface="Trebuchet MS"/>
              </a:rPr>
              <a:t>n  </a:t>
            </a:r>
            <a:r>
              <a:rPr sz="2100" spc="30" dirty="0">
                <a:latin typeface="Trebuchet MS"/>
                <a:cs typeface="Trebuchet MS"/>
              </a:rPr>
              <a:t>dioxide</a:t>
            </a:r>
            <a:r>
              <a:rPr sz="2100" spc="-130" dirty="0">
                <a:latin typeface="Trebuchet MS"/>
                <a:cs typeface="Trebuchet MS"/>
              </a:rPr>
              <a:t> </a:t>
            </a:r>
            <a:r>
              <a:rPr sz="2100" spc="85" dirty="0">
                <a:latin typeface="Trebuchet MS"/>
                <a:cs typeface="Trebuchet MS"/>
              </a:rPr>
              <a:t>gas</a:t>
            </a:r>
            <a:r>
              <a:rPr sz="2100" spc="-130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(CO2)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28700" y="4367557"/>
            <a:ext cx="2993390" cy="1252855"/>
          </a:xfrm>
          <a:prstGeom prst="rect">
            <a:avLst/>
          </a:prstGeom>
          <a:solidFill>
            <a:srgbClr val="F1EF12"/>
          </a:solidFill>
        </p:spPr>
        <p:txBody>
          <a:bodyPr vert="horz" wrap="square" lIns="0" tIns="2482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55"/>
              </a:spcBef>
            </a:pPr>
            <a:r>
              <a:rPr sz="2100" spc="35" dirty="0">
                <a:latin typeface="Trebuchet MS"/>
                <a:cs typeface="Trebuchet MS"/>
              </a:rPr>
              <a:t>Carbon</a:t>
            </a:r>
            <a:r>
              <a:rPr sz="2100" spc="-140" dirty="0">
                <a:latin typeface="Trebuchet MS"/>
                <a:cs typeface="Trebuchet MS"/>
              </a:rPr>
              <a:t> </a:t>
            </a:r>
            <a:r>
              <a:rPr sz="2100" spc="25" dirty="0">
                <a:latin typeface="Trebuchet MS"/>
                <a:cs typeface="Trebuchet MS"/>
              </a:rPr>
              <a:t>fibers</a:t>
            </a:r>
            <a:endParaRPr sz="2100">
              <a:latin typeface="Trebuchet MS"/>
              <a:cs typeface="Trebuchet MS"/>
            </a:endParaRPr>
          </a:p>
          <a:p>
            <a:pPr marL="69215" algn="ctr">
              <a:lnSpc>
                <a:spcPct val="100000"/>
              </a:lnSpc>
              <a:spcBef>
                <a:spcPts val="455"/>
              </a:spcBef>
            </a:pPr>
            <a:r>
              <a:rPr sz="2200" spc="-95" dirty="0">
                <a:latin typeface="Trebuchet MS"/>
                <a:cs typeface="Trebuchet MS"/>
              </a:rPr>
              <a:t>(</a:t>
            </a:r>
            <a:r>
              <a:rPr sz="2200" spc="-35" dirty="0">
                <a:latin typeface="Trebuchet MS"/>
                <a:cs typeface="Trebuchet MS"/>
              </a:rPr>
              <a:t>3</a:t>
            </a:r>
            <a:r>
              <a:rPr sz="2200" spc="-114" dirty="0">
                <a:latin typeface="Trebuchet MS"/>
                <a:cs typeface="Trebuchet MS"/>
              </a:rPr>
              <a:t> </a:t>
            </a:r>
            <a:r>
              <a:rPr sz="2200" spc="35" dirty="0">
                <a:latin typeface="Trebuchet MS"/>
                <a:cs typeface="Trebuchet MS"/>
              </a:rPr>
              <a:t>m</a:t>
            </a:r>
            <a:r>
              <a:rPr sz="2200" spc="40" dirty="0">
                <a:latin typeface="Trebuchet MS"/>
                <a:cs typeface="Trebuchet MS"/>
              </a:rPr>
              <a:t>m</a:t>
            </a:r>
            <a:r>
              <a:rPr sz="2200" spc="-114" dirty="0">
                <a:latin typeface="Trebuchet MS"/>
                <a:cs typeface="Trebuchet MS"/>
              </a:rPr>
              <a:t> </a:t>
            </a:r>
            <a:r>
              <a:rPr sz="2200" spc="-75" dirty="0">
                <a:latin typeface="Trebuchet MS"/>
                <a:cs typeface="Trebuchet MS"/>
              </a:rPr>
              <a:t>C</a:t>
            </a:r>
            <a:r>
              <a:rPr sz="2200" spc="-85" dirty="0">
                <a:latin typeface="Trebuchet MS"/>
                <a:cs typeface="Trebuchet MS"/>
              </a:rPr>
              <a:t>F</a:t>
            </a:r>
            <a:r>
              <a:rPr sz="2200" spc="150" dirty="0">
                <a:latin typeface="Trebuchet MS"/>
                <a:cs typeface="Trebuchet MS"/>
              </a:rPr>
              <a:t>s</a:t>
            </a:r>
            <a:r>
              <a:rPr sz="2200" spc="-95" dirty="0">
                <a:latin typeface="Trebuchet MS"/>
                <a:cs typeface="Trebuchet MS"/>
              </a:rPr>
              <a:t>)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8700" y="7532179"/>
            <a:ext cx="2993390" cy="1231265"/>
          </a:xfrm>
          <a:prstGeom prst="rect">
            <a:avLst/>
          </a:prstGeom>
          <a:solidFill>
            <a:srgbClr val="F1EF12"/>
          </a:solidFill>
        </p:spPr>
        <p:txBody>
          <a:bodyPr vert="horz" wrap="square" lIns="0" tIns="196215" rIns="0" bIns="0" rtlCol="0">
            <a:spAutoFit/>
          </a:bodyPr>
          <a:lstStyle/>
          <a:p>
            <a:pPr marL="701675" marR="694690" indent="66675">
              <a:lnSpc>
                <a:spcPct val="116100"/>
              </a:lnSpc>
              <a:spcBef>
                <a:spcPts val="1545"/>
              </a:spcBef>
            </a:pPr>
            <a:r>
              <a:rPr sz="2100" spc="30" dirty="0">
                <a:latin typeface="Trebuchet MS"/>
                <a:cs typeface="Trebuchet MS"/>
              </a:rPr>
              <a:t>High-purity </a:t>
            </a:r>
            <a:r>
              <a:rPr sz="2100" spc="35" dirty="0">
                <a:latin typeface="Trebuchet MS"/>
                <a:cs typeface="Trebuchet MS"/>
              </a:rPr>
              <a:t> </a:t>
            </a:r>
            <a:r>
              <a:rPr sz="2100" spc="65" dirty="0">
                <a:latin typeface="Trebuchet MS"/>
                <a:cs typeface="Trebuchet MS"/>
              </a:rPr>
              <a:t>n</a:t>
            </a:r>
            <a:r>
              <a:rPr sz="2100" spc="-15" dirty="0">
                <a:latin typeface="Trebuchet MS"/>
                <a:cs typeface="Trebuchet MS"/>
              </a:rPr>
              <a:t>i</a:t>
            </a:r>
            <a:r>
              <a:rPr sz="2100" spc="-55" dirty="0">
                <a:latin typeface="Trebuchet MS"/>
                <a:cs typeface="Trebuchet MS"/>
              </a:rPr>
              <a:t>t</a:t>
            </a:r>
            <a:r>
              <a:rPr sz="2100" spc="5" dirty="0">
                <a:latin typeface="Trebuchet MS"/>
                <a:cs typeface="Trebuchet MS"/>
              </a:rPr>
              <a:t>r</a:t>
            </a:r>
            <a:r>
              <a:rPr sz="2100" spc="90" dirty="0">
                <a:latin typeface="Trebuchet MS"/>
                <a:cs typeface="Trebuchet MS"/>
              </a:rPr>
              <a:t>o</a:t>
            </a:r>
            <a:r>
              <a:rPr sz="2100" spc="65" dirty="0">
                <a:latin typeface="Trebuchet MS"/>
                <a:cs typeface="Trebuchet MS"/>
              </a:rPr>
              <a:t>g</a:t>
            </a:r>
            <a:r>
              <a:rPr sz="2100" dirty="0">
                <a:latin typeface="Trebuchet MS"/>
                <a:cs typeface="Trebuchet MS"/>
              </a:rPr>
              <a:t>e</a:t>
            </a:r>
            <a:r>
              <a:rPr sz="2100" spc="70" dirty="0">
                <a:latin typeface="Trebuchet MS"/>
                <a:cs typeface="Trebuchet MS"/>
              </a:rPr>
              <a:t>n</a:t>
            </a:r>
            <a:r>
              <a:rPr sz="2100" spc="-110" dirty="0">
                <a:latin typeface="Trebuchet MS"/>
                <a:cs typeface="Trebuchet MS"/>
              </a:rPr>
              <a:t> </a:t>
            </a:r>
            <a:r>
              <a:rPr sz="2100" spc="-100" dirty="0">
                <a:latin typeface="Trebuchet MS"/>
                <a:cs typeface="Trebuchet MS"/>
              </a:rPr>
              <a:t>(</a:t>
            </a:r>
            <a:r>
              <a:rPr sz="2100" spc="65" dirty="0">
                <a:latin typeface="Trebuchet MS"/>
                <a:cs typeface="Trebuchet MS"/>
              </a:rPr>
              <a:t>N</a:t>
            </a:r>
            <a:r>
              <a:rPr sz="2100" spc="-45" dirty="0">
                <a:latin typeface="Trebuchet MS"/>
                <a:cs typeface="Trebuchet MS"/>
              </a:rPr>
              <a:t>2</a:t>
            </a:r>
            <a:r>
              <a:rPr sz="2100" spc="-95" dirty="0">
                <a:latin typeface="Trebuchet MS"/>
                <a:cs typeface="Trebuchet MS"/>
              </a:rPr>
              <a:t>)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800274" y="9818498"/>
            <a:ext cx="26479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50" dirty="0">
                <a:latin typeface="Trebuchet MS"/>
                <a:cs typeface="Trebuchet MS"/>
              </a:rPr>
              <a:t>0</a:t>
            </a:r>
            <a:r>
              <a:rPr sz="1700" spc="45" dirty="0">
                <a:latin typeface="Trebuchet MS"/>
                <a:cs typeface="Trebuchet MS"/>
              </a:rPr>
              <a:t>8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18522" y="267613"/>
            <a:ext cx="10454640" cy="1050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700" spc="434" dirty="0">
                <a:solidFill>
                  <a:srgbClr val="000000"/>
                </a:solidFill>
              </a:rPr>
              <a:t>M</a:t>
            </a:r>
            <a:r>
              <a:rPr sz="6700" spc="80" dirty="0">
                <a:solidFill>
                  <a:srgbClr val="000000"/>
                </a:solidFill>
              </a:rPr>
              <a:t>a</a:t>
            </a:r>
            <a:r>
              <a:rPr sz="6700" spc="-204" dirty="0">
                <a:solidFill>
                  <a:srgbClr val="000000"/>
                </a:solidFill>
              </a:rPr>
              <a:t>t</a:t>
            </a:r>
            <a:r>
              <a:rPr sz="6700" spc="-35" dirty="0">
                <a:solidFill>
                  <a:srgbClr val="000000"/>
                </a:solidFill>
              </a:rPr>
              <a:t>e</a:t>
            </a:r>
            <a:r>
              <a:rPr sz="6700" spc="-25" dirty="0">
                <a:solidFill>
                  <a:srgbClr val="000000"/>
                </a:solidFill>
              </a:rPr>
              <a:t>r</a:t>
            </a:r>
            <a:r>
              <a:rPr sz="6700" spc="-85" dirty="0">
                <a:solidFill>
                  <a:srgbClr val="000000"/>
                </a:solidFill>
              </a:rPr>
              <a:t>i</a:t>
            </a:r>
            <a:r>
              <a:rPr sz="6700" spc="80" dirty="0">
                <a:solidFill>
                  <a:srgbClr val="000000"/>
                </a:solidFill>
              </a:rPr>
              <a:t>a</a:t>
            </a:r>
            <a:r>
              <a:rPr sz="6700" spc="-65" dirty="0">
                <a:solidFill>
                  <a:srgbClr val="000000"/>
                </a:solidFill>
              </a:rPr>
              <a:t>l</a:t>
            </a:r>
            <a:r>
              <a:rPr sz="6700" spc="490" dirty="0">
                <a:solidFill>
                  <a:srgbClr val="000000"/>
                </a:solidFill>
              </a:rPr>
              <a:t>s</a:t>
            </a:r>
            <a:r>
              <a:rPr sz="6700" spc="-475" dirty="0">
                <a:solidFill>
                  <a:srgbClr val="000000"/>
                </a:solidFill>
              </a:rPr>
              <a:t> </a:t>
            </a:r>
            <a:r>
              <a:rPr sz="6700" spc="80" dirty="0">
                <a:solidFill>
                  <a:srgbClr val="000000"/>
                </a:solidFill>
              </a:rPr>
              <a:t>a</a:t>
            </a:r>
            <a:r>
              <a:rPr sz="6700" spc="175" dirty="0">
                <a:solidFill>
                  <a:srgbClr val="000000"/>
                </a:solidFill>
              </a:rPr>
              <a:t>n</a:t>
            </a:r>
            <a:r>
              <a:rPr sz="6700" spc="295" dirty="0">
                <a:solidFill>
                  <a:srgbClr val="000000"/>
                </a:solidFill>
              </a:rPr>
              <a:t>d</a:t>
            </a:r>
            <a:r>
              <a:rPr sz="6700" spc="-475" dirty="0">
                <a:solidFill>
                  <a:srgbClr val="000000"/>
                </a:solidFill>
              </a:rPr>
              <a:t> </a:t>
            </a:r>
            <a:r>
              <a:rPr sz="6700" spc="434" dirty="0">
                <a:solidFill>
                  <a:srgbClr val="000000"/>
                </a:solidFill>
              </a:rPr>
              <a:t>M</a:t>
            </a:r>
            <a:r>
              <a:rPr sz="6700" spc="-35" dirty="0">
                <a:solidFill>
                  <a:srgbClr val="000000"/>
                </a:solidFill>
              </a:rPr>
              <a:t>e</a:t>
            </a:r>
            <a:r>
              <a:rPr sz="6700" spc="-204" dirty="0">
                <a:solidFill>
                  <a:srgbClr val="000000"/>
                </a:solidFill>
              </a:rPr>
              <a:t>t</a:t>
            </a:r>
            <a:r>
              <a:rPr sz="6700" spc="175" dirty="0">
                <a:solidFill>
                  <a:srgbClr val="000000"/>
                </a:solidFill>
              </a:rPr>
              <a:t>h</a:t>
            </a:r>
            <a:r>
              <a:rPr sz="6700" spc="260" dirty="0">
                <a:solidFill>
                  <a:srgbClr val="000000"/>
                </a:solidFill>
              </a:rPr>
              <a:t>o</a:t>
            </a:r>
            <a:r>
              <a:rPr sz="6700" spc="225" dirty="0">
                <a:solidFill>
                  <a:srgbClr val="000000"/>
                </a:solidFill>
              </a:rPr>
              <a:t>d</a:t>
            </a:r>
            <a:r>
              <a:rPr sz="6700" spc="260" dirty="0">
                <a:solidFill>
                  <a:srgbClr val="000000"/>
                </a:solidFill>
              </a:rPr>
              <a:t>o</a:t>
            </a:r>
            <a:r>
              <a:rPr sz="6700" spc="-65" dirty="0">
                <a:solidFill>
                  <a:srgbClr val="000000"/>
                </a:solidFill>
              </a:rPr>
              <a:t>l</a:t>
            </a:r>
            <a:r>
              <a:rPr sz="6700" spc="260" dirty="0">
                <a:solidFill>
                  <a:srgbClr val="000000"/>
                </a:solidFill>
              </a:rPr>
              <a:t>o</a:t>
            </a:r>
            <a:r>
              <a:rPr sz="6700" spc="175" dirty="0">
                <a:solidFill>
                  <a:srgbClr val="000000"/>
                </a:solidFill>
              </a:rPr>
              <a:t>g</a:t>
            </a:r>
            <a:r>
              <a:rPr sz="6700" spc="95" dirty="0">
                <a:solidFill>
                  <a:srgbClr val="000000"/>
                </a:solidFill>
              </a:rPr>
              <a:t>y</a:t>
            </a:r>
            <a:endParaRPr sz="6700"/>
          </a:p>
        </p:txBody>
      </p:sp>
      <p:sp>
        <p:nvSpPr>
          <p:cNvPr id="13" name="object 13"/>
          <p:cNvSpPr/>
          <p:nvPr/>
        </p:nvSpPr>
        <p:spPr>
          <a:xfrm>
            <a:off x="4440134" y="4906214"/>
            <a:ext cx="3307079" cy="1428750"/>
          </a:xfrm>
          <a:custGeom>
            <a:avLst/>
            <a:gdLst/>
            <a:ahLst/>
            <a:cxnLst/>
            <a:rect l="l" t="t" r="r" b="b"/>
            <a:pathLst>
              <a:path w="3307079" h="1428750">
                <a:moveTo>
                  <a:pt x="2735427" y="1428213"/>
                </a:moveTo>
                <a:lnTo>
                  <a:pt x="571489" y="1428213"/>
                </a:lnTo>
                <a:lnTo>
                  <a:pt x="524628" y="1426319"/>
                </a:lnTo>
                <a:lnTo>
                  <a:pt x="478799" y="1420734"/>
                </a:lnTo>
                <a:lnTo>
                  <a:pt x="434161" y="1411604"/>
                </a:lnTo>
                <a:lnTo>
                  <a:pt x="390861" y="1399078"/>
                </a:lnTo>
                <a:lnTo>
                  <a:pt x="349046" y="1383302"/>
                </a:lnTo>
                <a:lnTo>
                  <a:pt x="308862" y="1364424"/>
                </a:lnTo>
                <a:lnTo>
                  <a:pt x="270458" y="1342590"/>
                </a:lnTo>
                <a:lnTo>
                  <a:pt x="233979" y="1317947"/>
                </a:lnTo>
                <a:lnTo>
                  <a:pt x="199573" y="1290643"/>
                </a:lnTo>
                <a:lnTo>
                  <a:pt x="167388" y="1260825"/>
                </a:lnTo>
                <a:lnTo>
                  <a:pt x="137570" y="1228640"/>
                </a:lnTo>
                <a:lnTo>
                  <a:pt x="110266" y="1194234"/>
                </a:lnTo>
                <a:lnTo>
                  <a:pt x="85623" y="1157756"/>
                </a:lnTo>
                <a:lnTo>
                  <a:pt x="63789" y="1119351"/>
                </a:lnTo>
                <a:lnTo>
                  <a:pt x="44911" y="1079167"/>
                </a:lnTo>
                <a:lnTo>
                  <a:pt x="29135" y="1037352"/>
                </a:lnTo>
                <a:lnTo>
                  <a:pt x="16609" y="994052"/>
                </a:lnTo>
                <a:lnTo>
                  <a:pt x="7479" y="949414"/>
                </a:lnTo>
                <a:lnTo>
                  <a:pt x="1894" y="903586"/>
                </a:lnTo>
                <a:lnTo>
                  <a:pt x="0" y="856715"/>
                </a:lnTo>
                <a:lnTo>
                  <a:pt x="0" y="571498"/>
                </a:lnTo>
                <a:lnTo>
                  <a:pt x="1894" y="524628"/>
                </a:lnTo>
                <a:lnTo>
                  <a:pt x="7479" y="478799"/>
                </a:lnTo>
                <a:lnTo>
                  <a:pt x="16609" y="434161"/>
                </a:lnTo>
                <a:lnTo>
                  <a:pt x="29135" y="390861"/>
                </a:lnTo>
                <a:lnTo>
                  <a:pt x="44911" y="349046"/>
                </a:lnTo>
                <a:lnTo>
                  <a:pt x="63789" y="308862"/>
                </a:lnTo>
                <a:lnTo>
                  <a:pt x="85623" y="270458"/>
                </a:lnTo>
                <a:lnTo>
                  <a:pt x="110266" y="233979"/>
                </a:lnTo>
                <a:lnTo>
                  <a:pt x="137570" y="199573"/>
                </a:lnTo>
                <a:lnTo>
                  <a:pt x="167388" y="167388"/>
                </a:lnTo>
                <a:lnTo>
                  <a:pt x="199573" y="137570"/>
                </a:lnTo>
                <a:lnTo>
                  <a:pt x="233979" y="110266"/>
                </a:lnTo>
                <a:lnTo>
                  <a:pt x="270458" y="85623"/>
                </a:lnTo>
                <a:lnTo>
                  <a:pt x="308862" y="63789"/>
                </a:lnTo>
                <a:lnTo>
                  <a:pt x="349046" y="44911"/>
                </a:lnTo>
                <a:lnTo>
                  <a:pt x="390861" y="29135"/>
                </a:lnTo>
                <a:lnTo>
                  <a:pt x="434161" y="16609"/>
                </a:lnTo>
                <a:lnTo>
                  <a:pt x="478799" y="7479"/>
                </a:lnTo>
                <a:lnTo>
                  <a:pt x="524628" y="1894"/>
                </a:lnTo>
                <a:lnTo>
                  <a:pt x="571499" y="0"/>
                </a:lnTo>
                <a:lnTo>
                  <a:pt x="2735417" y="0"/>
                </a:lnTo>
                <a:lnTo>
                  <a:pt x="2782289" y="1894"/>
                </a:lnTo>
                <a:lnTo>
                  <a:pt x="2828117" y="7479"/>
                </a:lnTo>
                <a:lnTo>
                  <a:pt x="2872755" y="16609"/>
                </a:lnTo>
                <a:lnTo>
                  <a:pt x="2916055" y="29135"/>
                </a:lnTo>
                <a:lnTo>
                  <a:pt x="2957871" y="44911"/>
                </a:lnTo>
                <a:lnTo>
                  <a:pt x="2998054" y="63789"/>
                </a:lnTo>
                <a:lnTo>
                  <a:pt x="3036459" y="85623"/>
                </a:lnTo>
                <a:lnTo>
                  <a:pt x="3072937" y="110266"/>
                </a:lnTo>
                <a:lnTo>
                  <a:pt x="3107343" y="137570"/>
                </a:lnTo>
                <a:lnTo>
                  <a:pt x="3139528" y="167388"/>
                </a:lnTo>
                <a:lnTo>
                  <a:pt x="3169347" y="199573"/>
                </a:lnTo>
                <a:lnTo>
                  <a:pt x="3196651" y="233979"/>
                </a:lnTo>
                <a:lnTo>
                  <a:pt x="3221293" y="270458"/>
                </a:lnTo>
                <a:lnTo>
                  <a:pt x="3243127" y="308862"/>
                </a:lnTo>
                <a:lnTo>
                  <a:pt x="3262006" y="349046"/>
                </a:lnTo>
                <a:lnTo>
                  <a:pt x="3277781" y="390861"/>
                </a:lnTo>
                <a:lnTo>
                  <a:pt x="3290308" y="434161"/>
                </a:lnTo>
                <a:lnTo>
                  <a:pt x="3299437" y="478799"/>
                </a:lnTo>
                <a:lnTo>
                  <a:pt x="3305022" y="524628"/>
                </a:lnTo>
                <a:lnTo>
                  <a:pt x="3306917" y="571498"/>
                </a:lnTo>
                <a:lnTo>
                  <a:pt x="3306917" y="856715"/>
                </a:lnTo>
                <a:lnTo>
                  <a:pt x="3305022" y="903586"/>
                </a:lnTo>
                <a:lnTo>
                  <a:pt x="3299437" y="949414"/>
                </a:lnTo>
                <a:lnTo>
                  <a:pt x="3290308" y="994052"/>
                </a:lnTo>
                <a:lnTo>
                  <a:pt x="3277781" y="1037352"/>
                </a:lnTo>
                <a:lnTo>
                  <a:pt x="3262006" y="1079167"/>
                </a:lnTo>
                <a:lnTo>
                  <a:pt x="3243127" y="1119351"/>
                </a:lnTo>
                <a:lnTo>
                  <a:pt x="3221293" y="1157756"/>
                </a:lnTo>
                <a:lnTo>
                  <a:pt x="3196651" y="1194234"/>
                </a:lnTo>
                <a:lnTo>
                  <a:pt x="3169347" y="1228640"/>
                </a:lnTo>
                <a:lnTo>
                  <a:pt x="3139528" y="1260825"/>
                </a:lnTo>
                <a:lnTo>
                  <a:pt x="3107343" y="1290643"/>
                </a:lnTo>
                <a:lnTo>
                  <a:pt x="3072937" y="1317947"/>
                </a:lnTo>
                <a:lnTo>
                  <a:pt x="3036459" y="1342590"/>
                </a:lnTo>
                <a:lnTo>
                  <a:pt x="2998054" y="1364424"/>
                </a:lnTo>
                <a:lnTo>
                  <a:pt x="2957871" y="1383302"/>
                </a:lnTo>
                <a:lnTo>
                  <a:pt x="2916055" y="1399078"/>
                </a:lnTo>
                <a:lnTo>
                  <a:pt x="2872755" y="1411604"/>
                </a:lnTo>
                <a:lnTo>
                  <a:pt x="2828117" y="1420734"/>
                </a:lnTo>
                <a:lnTo>
                  <a:pt x="2782289" y="1426319"/>
                </a:lnTo>
                <a:lnTo>
                  <a:pt x="2735427" y="1428213"/>
                </a:lnTo>
                <a:close/>
              </a:path>
            </a:pathLst>
          </a:custGeom>
          <a:solidFill>
            <a:srgbClr val="0045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163537" y="5118932"/>
            <a:ext cx="1780539" cy="901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7690" marR="5080" indent="-555625">
              <a:lnSpc>
                <a:spcPct val="114999"/>
              </a:lnSpc>
              <a:spcBef>
                <a:spcPts val="100"/>
              </a:spcBef>
            </a:pPr>
            <a:r>
              <a:rPr sz="2500" spc="35" dirty="0">
                <a:solidFill>
                  <a:srgbClr val="F4F4F4"/>
                </a:solidFill>
                <a:latin typeface="Trebuchet MS"/>
                <a:cs typeface="Trebuchet MS"/>
              </a:rPr>
              <a:t>I</a:t>
            </a:r>
            <a:r>
              <a:rPr sz="2500" spc="80" dirty="0">
                <a:solidFill>
                  <a:srgbClr val="F4F4F4"/>
                </a:solidFill>
                <a:latin typeface="Trebuchet MS"/>
                <a:cs typeface="Trebuchet MS"/>
              </a:rPr>
              <a:t>n</a:t>
            </a:r>
            <a:r>
              <a:rPr sz="2500" spc="170" dirty="0">
                <a:solidFill>
                  <a:srgbClr val="F4F4F4"/>
                </a:solidFill>
                <a:latin typeface="Trebuchet MS"/>
                <a:cs typeface="Trebuchet MS"/>
              </a:rPr>
              <a:t>s</a:t>
            </a:r>
            <a:r>
              <a:rPr sz="2500" spc="-60" dirty="0">
                <a:solidFill>
                  <a:srgbClr val="F4F4F4"/>
                </a:solidFill>
                <a:latin typeface="Trebuchet MS"/>
                <a:cs typeface="Trebuchet MS"/>
              </a:rPr>
              <a:t>t</a:t>
            </a:r>
            <a:r>
              <a:rPr sz="2500" spc="5" dirty="0">
                <a:solidFill>
                  <a:srgbClr val="F4F4F4"/>
                </a:solidFill>
                <a:latin typeface="Trebuchet MS"/>
                <a:cs typeface="Trebuchet MS"/>
              </a:rPr>
              <a:t>r</a:t>
            </a:r>
            <a:r>
              <a:rPr sz="2500" spc="70" dirty="0">
                <a:solidFill>
                  <a:srgbClr val="F4F4F4"/>
                </a:solidFill>
                <a:latin typeface="Trebuchet MS"/>
                <a:cs typeface="Trebuchet MS"/>
              </a:rPr>
              <a:t>u</a:t>
            </a:r>
            <a:r>
              <a:rPr sz="2500" spc="40" dirty="0">
                <a:solidFill>
                  <a:srgbClr val="F4F4F4"/>
                </a:solidFill>
                <a:latin typeface="Trebuchet MS"/>
                <a:cs typeface="Trebuchet MS"/>
              </a:rPr>
              <a:t>m</a:t>
            </a:r>
            <a:r>
              <a:rPr sz="2500" dirty="0">
                <a:solidFill>
                  <a:srgbClr val="F4F4F4"/>
                </a:solidFill>
                <a:latin typeface="Trebuchet MS"/>
                <a:cs typeface="Trebuchet MS"/>
              </a:rPr>
              <a:t>e</a:t>
            </a:r>
            <a:r>
              <a:rPr sz="2500" spc="80" dirty="0">
                <a:solidFill>
                  <a:srgbClr val="F4F4F4"/>
                </a:solidFill>
                <a:latin typeface="Trebuchet MS"/>
                <a:cs typeface="Trebuchet MS"/>
              </a:rPr>
              <a:t>n</a:t>
            </a:r>
            <a:r>
              <a:rPr sz="2500" spc="-60" dirty="0">
                <a:solidFill>
                  <a:srgbClr val="F4F4F4"/>
                </a:solidFill>
                <a:latin typeface="Trebuchet MS"/>
                <a:cs typeface="Trebuchet MS"/>
              </a:rPr>
              <a:t>t</a:t>
            </a:r>
            <a:r>
              <a:rPr sz="2500" spc="145" dirty="0">
                <a:solidFill>
                  <a:srgbClr val="F4F4F4"/>
                </a:solidFill>
                <a:latin typeface="Trebuchet MS"/>
                <a:cs typeface="Trebuchet MS"/>
              </a:rPr>
              <a:t>s  </a:t>
            </a:r>
            <a:r>
              <a:rPr sz="2500" spc="70" dirty="0">
                <a:solidFill>
                  <a:srgbClr val="F4F4F4"/>
                </a:solidFill>
                <a:latin typeface="Trebuchet MS"/>
                <a:cs typeface="Trebuchet MS"/>
              </a:rPr>
              <a:t>Used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661003" y="1778859"/>
            <a:ext cx="9627235" cy="895985"/>
          </a:xfrm>
          <a:custGeom>
            <a:avLst/>
            <a:gdLst/>
            <a:ahLst/>
            <a:cxnLst/>
            <a:rect l="l" t="t" r="r" b="b"/>
            <a:pathLst>
              <a:path w="9627235" h="895985">
                <a:moveTo>
                  <a:pt x="9626996" y="895484"/>
                </a:moveTo>
                <a:lnTo>
                  <a:pt x="0" y="895484"/>
                </a:lnTo>
                <a:lnTo>
                  <a:pt x="0" y="0"/>
                </a:lnTo>
                <a:lnTo>
                  <a:pt x="9626996" y="0"/>
                </a:lnTo>
                <a:lnTo>
                  <a:pt x="9626996" y="895484"/>
                </a:lnTo>
                <a:close/>
              </a:path>
            </a:pathLst>
          </a:custGeom>
          <a:solidFill>
            <a:srgbClr val="A3E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0182572" y="2032954"/>
            <a:ext cx="65836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5" dirty="0">
                <a:latin typeface="Trebuchet MS"/>
                <a:cs typeface="Trebuchet MS"/>
              </a:rPr>
              <a:t>Field</a:t>
            </a:r>
            <a:r>
              <a:rPr sz="2100" spc="-110" dirty="0">
                <a:latin typeface="Trebuchet MS"/>
                <a:cs typeface="Trebuchet MS"/>
              </a:rPr>
              <a:t> </a:t>
            </a:r>
            <a:r>
              <a:rPr sz="2100" spc="55" dirty="0">
                <a:latin typeface="Trebuchet MS"/>
                <a:cs typeface="Trebuchet MS"/>
              </a:rPr>
              <a:t>Emission</a:t>
            </a:r>
            <a:r>
              <a:rPr sz="2100" spc="-110" dirty="0">
                <a:latin typeface="Trebuchet MS"/>
                <a:cs typeface="Trebuchet MS"/>
              </a:rPr>
              <a:t> </a:t>
            </a:r>
            <a:r>
              <a:rPr sz="2100" spc="50" dirty="0">
                <a:latin typeface="Trebuchet MS"/>
                <a:cs typeface="Trebuchet MS"/>
              </a:rPr>
              <a:t>Scanning</a:t>
            </a:r>
            <a:r>
              <a:rPr sz="2100" spc="-110" dirty="0">
                <a:latin typeface="Trebuchet MS"/>
                <a:cs typeface="Trebuchet MS"/>
              </a:rPr>
              <a:t> </a:t>
            </a:r>
            <a:r>
              <a:rPr sz="2100" spc="5" dirty="0">
                <a:latin typeface="Trebuchet MS"/>
                <a:cs typeface="Trebuchet MS"/>
              </a:rPr>
              <a:t>Electron</a:t>
            </a:r>
            <a:r>
              <a:rPr sz="2100" spc="-105" dirty="0">
                <a:latin typeface="Trebuchet MS"/>
                <a:cs typeface="Trebuchet MS"/>
              </a:rPr>
              <a:t> </a:t>
            </a:r>
            <a:r>
              <a:rPr sz="2100" spc="45" dirty="0">
                <a:latin typeface="Trebuchet MS"/>
                <a:cs typeface="Trebuchet MS"/>
              </a:rPr>
              <a:t>Microscope</a:t>
            </a:r>
            <a:r>
              <a:rPr sz="2100" spc="-110" dirty="0">
                <a:latin typeface="Trebuchet MS"/>
                <a:cs typeface="Trebuchet MS"/>
              </a:rPr>
              <a:t> </a:t>
            </a:r>
            <a:r>
              <a:rPr sz="2100" spc="10" dirty="0">
                <a:latin typeface="Trebuchet MS"/>
                <a:cs typeface="Trebuchet MS"/>
              </a:rPr>
              <a:t>(FE-SEM)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661003" y="2976761"/>
            <a:ext cx="9627235" cy="895985"/>
          </a:xfrm>
          <a:custGeom>
            <a:avLst/>
            <a:gdLst/>
            <a:ahLst/>
            <a:cxnLst/>
            <a:rect l="l" t="t" r="r" b="b"/>
            <a:pathLst>
              <a:path w="9627235" h="895985">
                <a:moveTo>
                  <a:pt x="9626996" y="895484"/>
                </a:moveTo>
                <a:lnTo>
                  <a:pt x="0" y="895484"/>
                </a:lnTo>
                <a:lnTo>
                  <a:pt x="0" y="0"/>
                </a:lnTo>
                <a:lnTo>
                  <a:pt x="9626996" y="0"/>
                </a:lnTo>
                <a:lnTo>
                  <a:pt x="9626996" y="895484"/>
                </a:lnTo>
                <a:close/>
              </a:path>
            </a:pathLst>
          </a:custGeom>
          <a:solidFill>
            <a:srgbClr val="F1EF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984630" y="3230857"/>
            <a:ext cx="697992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10" dirty="0">
                <a:latin typeface="Trebuchet MS"/>
                <a:cs typeface="Trebuchet MS"/>
              </a:rPr>
              <a:t>Specific</a:t>
            </a:r>
            <a:r>
              <a:rPr sz="2100" spc="-110" dirty="0">
                <a:latin typeface="Trebuchet MS"/>
                <a:cs typeface="Trebuchet MS"/>
              </a:rPr>
              <a:t> </a:t>
            </a:r>
            <a:r>
              <a:rPr sz="2100" spc="25" dirty="0">
                <a:latin typeface="Trebuchet MS"/>
                <a:cs typeface="Trebuchet MS"/>
              </a:rPr>
              <a:t>Surface</a:t>
            </a:r>
            <a:r>
              <a:rPr sz="2100" spc="-110" dirty="0">
                <a:latin typeface="Trebuchet MS"/>
                <a:cs typeface="Trebuchet MS"/>
              </a:rPr>
              <a:t> </a:t>
            </a:r>
            <a:r>
              <a:rPr sz="2100" spc="5" dirty="0">
                <a:latin typeface="Trebuchet MS"/>
                <a:cs typeface="Trebuchet MS"/>
              </a:rPr>
              <a:t>Area</a:t>
            </a:r>
            <a:r>
              <a:rPr sz="2100" spc="-105" dirty="0">
                <a:latin typeface="Trebuchet MS"/>
                <a:cs typeface="Trebuchet MS"/>
              </a:rPr>
              <a:t> </a:t>
            </a:r>
            <a:r>
              <a:rPr sz="2100" spc="5" dirty="0">
                <a:latin typeface="Trebuchet MS"/>
                <a:cs typeface="Trebuchet MS"/>
              </a:rPr>
              <a:t>Analyzer</a:t>
            </a:r>
            <a:r>
              <a:rPr sz="2100" spc="-110" dirty="0">
                <a:latin typeface="Trebuchet MS"/>
                <a:cs typeface="Trebuchet MS"/>
              </a:rPr>
              <a:t> </a:t>
            </a:r>
            <a:r>
              <a:rPr sz="2100" spc="15" dirty="0">
                <a:latin typeface="Trebuchet MS"/>
                <a:cs typeface="Trebuchet MS"/>
              </a:rPr>
              <a:t>(ASAP</a:t>
            </a:r>
            <a:r>
              <a:rPr sz="2100" spc="-105" dirty="0">
                <a:latin typeface="Trebuchet MS"/>
                <a:cs typeface="Trebuchet MS"/>
              </a:rPr>
              <a:t> </a:t>
            </a:r>
            <a:r>
              <a:rPr sz="2100" spc="-25" dirty="0">
                <a:latin typeface="Trebuchet MS"/>
                <a:cs typeface="Trebuchet MS"/>
              </a:rPr>
              <a:t>2460,</a:t>
            </a:r>
            <a:r>
              <a:rPr sz="2100" spc="-110" dirty="0">
                <a:latin typeface="Trebuchet MS"/>
                <a:cs typeface="Trebuchet MS"/>
              </a:rPr>
              <a:t> </a:t>
            </a:r>
            <a:r>
              <a:rPr sz="2100" spc="10" dirty="0">
                <a:latin typeface="Trebuchet MS"/>
                <a:cs typeface="Trebuchet MS"/>
              </a:rPr>
              <a:t>Micromeritics)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661003" y="4177047"/>
            <a:ext cx="9627235" cy="895985"/>
          </a:xfrm>
          <a:custGeom>
            <a:avLst/>
            <a:gdLst/>
            <a:ahLst/>
            <a:cxnLst/>
            <a:rect l="l" t="t" r="r" b="b"/>
            <a:pathLst>
              <a:path w="9627235" h="895985">
                <a:moveTo>
                  <a:pt x="9626996" y="895484"/>
                </a:moveTo>
                <a:lnTo>
                  <a:pt x="0" y="895484"/>
                </a:lnTo>
                <a:lnTo>
                  <a:pt x="0" y="0"/>
                </a:lnTo>
                <a:lnTo>
                  <a:pt x="9626996" y="0"/>
                </a:lnTo>
                <a:lnTo>
                  <a:pt x="9626996" y="895484"/>
                </a:lnTo>
                <a:close/>
              </a:path>
            </a:pathLst>
          </a:custGeom>
          <a:solidFill>
            <a:srgbClr val="00A1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0606583" y="4431142"/>
            <a:ext cx="57359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10" dirty="0">
                <a:solidFill>
                  <a:srgbClr val="F4F4F4"/>
                </a:solidFill>
                <a:latin typeface="Trebuchet MS"/>
                <a:cs typeface="Trebuchet MS"/>
              </a:rPr>
              <a:t>Fourier</a:t>
            </a:r>
            <a:r>
              <a:rPr sz="2100" spc="-120" dirty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F4F4F4"/>
                </a:solidFill>
                <a:latin typeface="Trebuchet MS"/>
                <a:cs typeface="Trebuchet MS"/>
              </a:rPr>
              <a:t>Transform</a:t>
            </a:r>
            <a:r>
              <a:rPr sz="2100" spc="-120" dirty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sz="2100" spc="20" dirty="0">
                <a:solidFill>
                  <a:srgbClr val="F4F4F4"/>
                </a:solidFill>
                <a:latin typeface="Trebuchet MS"/>
                <a:cs typeface="Trebuchet MS"/>
              </a:rPr>
              <a:t>Infrared</a:t>
            </a:r>
            <a:r>
              <a:rPr sz="2100" spc="-114" dirty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sz="2100" spc="45" dirty="0">
                <a:solidFill>
                  <a:srgbClr val="F4F4F4"/>
                </a:solidFill>
                <a:latin typeface="Trebuchet MS"/>
                <a:cs typeface="Trebuchet MS"/>
              </a:rPr>
              <a:t>Spectroscopy</a:t>
            </a:r>
            <a:r>
              <a:rPr sz="2100" spc="-120" dirty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F4F4F4"/>
                </a:solidFill>
                <a:latin typeface="Trebuchet MS"/>
                <a:cs typeface="Trebuchet MS"/>
              </a:rPr>
              <a:t>(FTIR)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661003" y="5377332"/>
            <a:ext cx="9627235" cy="895985"/>
          </a:xfrm>
          <a:custGeom>
            <a:avLst/>
            <a:gdLst/>
            <a:ahLst/>
            <a:cxnLst/>
            <a:rect l="l" t="t" r="r" b="b"/>
            <a:pathLst>
              <a:path w="9627235" h="895985">
                <a:moveTo>
                  <a:pt x="9626996" y="895484"/>
                </a:moveTo>
                <a:lnTo>
                  <a:pt x="0" y="895484"/>
                </a:lnTo>
                <a:lnTo>
                  <a:pt x="0" y="0"/>
                </a:lnTo>
                <a:lnTo>
                  <a:pt x="9626996" y="0"/>
                </a:lnTo>
                <a:lnTo>
                  <a:pt x="9626996" y="895484"/>
                </a:lnTo>
                <a:close/>
              </a:path>
            </a:pathLst>
          </a:custGeom>
          <a:solidFill>
            <a:srgbClr val="F1EF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0658822" y="5631427"/>
            <a:ext cx="563181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20" dirty="0">
                <a:latin typeface="Trebuchet MS"/>
                <a:cs typeface="Trebuchet MS"/>
              </a:rPr>
              <a:t>Material</a:t>
            </a:r>
            <a:r>
              <a:rPr sz="2100" spc="-120" dirty="0">
                <a:latin typeface="Trebuchet MS"/>
                <a:cs typeface="Trebuchet MS"/>
              </a:rPr>
              <a:t> </a:t>
            </a:r>
            <a:r>
              <a:rPr sz="2100" spc="15" dirty="0">
                <a:latin typeface="Trebuchet MS"/>
                <a:cs typeface="Trebuchet MS"/>
              </a:rPr>
              <a:t>Testing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35" dirty="0">
                <a:latin typeface="Trebuchet MS"/>
                <a:cs typeface="Trebuchet MS"/>
              </a:rPr>
              <a:t>Machine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25" dirty="0">
                <a:latin typeface="Trebuchet MS"/>
                <a:cs typeface="Trebuchet MS"/>
              </a:rPr>
              <a:t>(INSTRON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30" dirty="0">
                <a:latin typeface="Trebuchet MS"/>
                <a:cs typeface="Trebuchet MS"/>
              </a:rPr>
              <a:t>3300,</a:t>
            </a:r>
            <a:r>
              <a:rPr sz="2100" spc="-120" dirty="0">
                <a:latin typeface="Trebuchet MS"/>
                <a:cs typeface="Trebuchet MS"/>
              </a:rPr>
              <a:t> </a:t>
            </a:r>
            <a:r>
              <a:rPr sz="2100" spc="15" dirty="0">
                <a:latin typeface="Trebuchet MS"/>
                <a:cs typeface="Trebuchet MS"/>
              </a:rPr>
              <a:t>USA)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661003" y="6577616"/>
            <a:ext cx="9627235" cy="895985"/>
          </a:xfrm>
          <a:custGeom>
            <a:avLst/>
            <a:gdLst/>
            <a:ahLst/>
            <a:cxnLst/>
            <a:rect l="l" t="t" r="r" b="b"/>
            <a:pathLst>
              <a:path w="9627235" h="895984">
                <a:moveTo>
                  <a:pt x="9626996" y="895484"/>
                </a:moveTo>
                <a:lnTo>
                  <a:pt x="0" y="895484"/>
                </a:lnTo>
                <a:lnTo>
                  <a:pt x="0" y="0"/>
                </a:lnTo>
                <a:lnTo>
                  <a:pt x="9626996" y="0"/>
                </a:lnTo>
                <a:lnTo>
                  <a:pt x="9626996" y="895484"/>
                </a:lnTo>
                <a:close/>
              </a:path>
            </a:pathLst>
          </a:custGeom>
          <a:solidFill>
            <a:srgbClr val="A3E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9870628" y="6831711"/>
            <a:ext cx="7207884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30" dirty="0">
                <a:latin typeface="Trebuchet MS"/>
                <a:cs typeface="Trebuchet MS"/>
              </a:rPr>
              <a:t>X-ray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Diffractometer</a:t>
            </a:r>
            <a:r>
              <a:rPr sz="2100" spc="-110" dirty="0">
                <a:latin typeface="Trebuchet MS"/>
                <a:cs typeface="Trebuchet MS"/>
              </a:rPr>
              <a:t> </a:t>
            </a:r>
            <a:r>
              <a:rPr sz="2100" spc="-15" dirty="0">
                <a:latin typeface="Trebuchet MS"/>
                <a:cs typeface="Trebuchet MS"/>
              </a:rPr>
              <a:t>(XRD)</a:t>
            </a:r>
            <a:r>
              <a:rPr sz="2100" spc="-110" dirty="0">
                <a:latin typeface="Trebuchet MS"/>
                <a:cs typeface="Trebuchet MS"/>
              </a:rPr>
              <a:t> </a:t>
            </a:r>
            <a:r>
              <a:rPr sz="2100" spc="60" dirty="0">
                <a:latin typeface="Trebuchet MS"/>
                <a:cs typeface="Trebuchet MS"/>
              </a:rPr>
              <a:t>and</a:t>
            </a:r>
            <a:r>
              <a:rPr sz="2100" spc="-110" dirty="0">
                <a:latin typeface="Trebuchet MS"/>
                <a:cs typeface="Trebuchet MS"/>
              </a:rPr>
              <a:t> </a:t>
            </a:r>
            <a:r>
              <a:rPr sz="2100" spc="45" dirty="0">
                <a:latin typeface="Trebuchet MS"/>
                <a:cs typeface="Trebuchet MS"/>
              </a:rPr>
              <a:t>Raman</a:t>
            </a:r>
            <a:r>
              <a:rPr sz="2100" spc="-110" dirty="0">
                <a:latin typeface="Trebuchet MS"/>
                <a:cs typeface="Trebuchet MS"/>
              </a:rPr>
              <a:t> </a:t>
            </a:r>
            <a:r>
              <a:rPr sz="2100" spc="45" dirty="0">
                <a:latin typeface="Trebuchet MS"/>
                <a:cs typeface="Trebuchet MS"/>
              </a:rPr>
              <a:t>Microscope</a:t>
            </a:r>
            <a:r>
              <a:rPr sz="2100" spc="-110" dirty="0">
                <a:latin typeface="Trebuchet MS"/>
                <a:cs typeface="Trebuchet MS"/>
              </a:rPr>
              <a:t> </a:t>
            </a:r>
            <a:r>
              <a:rPr sz="2100" spc="5" dirty="0">
                <a:latin typeface="Trebuchet MS"/>
                <a:cs typeface="Trebuchet MS"/>
              </a:rPr>
              <a:t>(Raman)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661003" y="7777900"/>
            <a:ext cx="9627235" cy="895985"/>
          </a:xfrm>
          <a:custGeom>
            <a:avLst/>
            <a:gdLst/>
            <a:ahLst/>
            <a:cxnLst/>
            <a:rect l="l" t="t" r="r" b="b"/>
            <a:pathLst>
              <a:path w="9627235" h="895984">
                <a:moveTo>
                  <a:pt x="9626996" y="895484"/>
                </a:moveTo>
                <a:lnTo>
                  <a:pt x="0" y="895484"/>
                </a:lnTo>
                <a:lnTo>
                  <a:pt x="0" y="0"/>
                </a:lnTo>
                <a:lnTo>
                  <a:pt x="9626996" y="0"/>
                </a:lnTo>
                <a:lnTo>
                  <a:pt x="9626996" y="895484"/>
                </a:lnTo>
                <a:close/>
              </a:path>
            </a:pathLst>
          </a:custGeom>
          <a:solidFill>
            <a:srgbClr val="00A1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714906" y="8031995"/>
            <a:ext cx="351917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5" dirty="0">
                <a:solidFill>
                  <a:srgbClr val="F4F4F4"/>
                </a:solidFill>
                <a:latin typeface="Trebuchet MS"/>
                <a:cs typeface="Trebuchet MS"/>
              </a:rPr>
              <a:t>Three-Electrode</a:t>
            </a:r>
            <a:r>
              <a:rPr sz="2100" spc="-120" dirty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F4F4F4"/>
                </a:solidFill>
                <a:latin typeface="Trebuchet MS"/>
                <a:cs typeface="Trebuchet MS"/>
              </a:rPr>
              <a:t>Test</a:t>
            </a:r>
            <a:r>
              <a:rPr sz="2100" spc="-120" dirty="0">
                <a:solidFill>
                  <a:srgbClr val="F4F4F4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F4F4F4"/>
                </a:solidFill>
                <a:latin typeface="Trebuchet MS"/>
                <a:cs typeface="Trebuchet MS"/>
              </a:rPr>
              <a:t>System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661003" y="8963631"/>
            <a:ext cx="9627235" cy="895985"/>
          </a:xfrm>
          <a:custGeom>
            <a:avLst/>
            <a:gdLst/>
            <a:ahLst/>
            <a:cxnLst/>
            <a:rect l="l" t="t" r="r" b="b"/>
            <a:pathLst>
              <a:path w="9627235" h="895984">
                <a:moveTo>
                  <a:pt x="9626996" y="895484"/>
                </a:moveTo>
                <a:lnTo>
                  <a:pt x="0" y="895484"/>
                </a:lnTo>
                <a:lnTo>
                  <a:pt x="0" y="0"/>
                </a:lnTo>
                <a:lnTo>
                  <a:pt x="9626996" y="0"/>
                </a:lnTo>
                <a:lnTo>
                  <a:pt x="9626996" y="895484"/>
                </a:lnTo>
                <a:close/>
              </a:path>
            </a:pathLst>
          </a:custGeom>
          <a:solidFill>
            <a:srgbClr val="F1EF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0541099" y="9217727"/>
            <a:ext cx="586676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35" dirty="0">
                <a:latin typeface="Trebuchet MS"/>
                <a:cs typeface="Trebuchet MS"/>
              </a:rPr>
              <a:t>All-Solid-State</a:t>
            </a:r>
            <a:r>
              <a:rPr sz="2100" spc="-125" dirty="0">
                <a:latin typeface="Trebuchet MS"/>
                <a:cs typeface="Trebuchet MS"/>
              </a:rPr>
              <a:t> </a:t>
            </a:r>
            <a:r>
              <a:rPr sz="2100" spc="15" dirty="0">
                <a:latin typeface="Trebuchet MS"/>
                <a:cs typeface="Trebuchet MS"/>
              </a:rPr>
              <a:t>Symmetric</a:t>
            </a:r>
            <a:r>
              <a:rPr sz="2100" spc="-120" dirty="0">
                <a:latin typeface="Trebuchet MS"/>
                <a:cs typeface="Trebuchet MS"/>
              </a:rPr>
              <a:t> </a:t>
            </a:r>
            <a:r>
              <a:rPr sz="2100" spc="30" dirty="0">
                <a:latin typeface="Trebuchet MS"/>
                <a:cs typeface="Trebuchet MS"/>
              </a:rPr>
              <a:t>Supercapacitor</a:t>
            </a:r>
            <a:r>
              <a:rPr sz="2100" spc="-120" dirty="0">
                <a:latin typeface="Trebuchet MS"/>
                <a:cs typeface="Trebuchet MS"/>
              </a:rPr>
              <a:t> </a:t>
            </a:r>
            <a:r>
              <a:rPr sz="2100" spc="50" dirty="0">
                <a:latin typeface="Trebuchet MS"/>
                <a:cs typeface="Trebuchet MS"/>
              </a:rPr>
              <a:t>Setup</a:t>
            </a:r>
            <a:endParaRPr sz="2100">
              <a:latin typeface="Trebuchet MS"/>
              <a:cs typeface="Trebuchet MS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074529" y="2218614"/>
            <a:ext cx="2595245" cy="7199630"/>
            <a:chOff x="6074529" y="2218614"/>
            <a:chExt cx="2595245" cy="7199630"/>
          </a:xfrm>
        </p:grpSpPr>
        <p:sp>
          <p:nvSpPr>
            <p:cNvPr id="30" name="object 30"/>
            <p:cNvSpPr/>
            <p:nvPr/>
          </p:nvSpPr>
          <p:spPr>
            <a:xfrm>
              <a:off x="6093588" y="2237677"/>
              <a:ext cx="2557145" cy="2668905"/>
            </a:xfrm>
            <a:custGeom>
              <a:avLst/>
              <a:gdLst/>
              <a:ahLst/>
              <a:cxnLst/>
              <a:rect l="l" t="t" r="r" b="b"/>
              <a:pathLst>
                <a:path w="2557145" h="2668904">
                  <a:moveTo>
                    <a:pt x="0" y="2668530"/>
                  </a:moveTo>
                  <a:lnTo>
                    <a:pt x="2556792" y="0"/>
                  </a:lnTo>
                </a:path>
              </a:pathLst>
            </a:custGeom>
            <a:ln w="381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556344" y="2237677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5" h="94614">
                  <a:moveTo>
                    <a:pt x="0" y="15538"/>
                  </a:moveTo>
                  <a:lnTo>
                    <a:pt x="94035" y="0"/>
                  </a:lnTo>
                  <a:lnTo>
                    <a:pt x="82531" y="94614"/>
                  </a:lnTo>
                </a:path>
              </a:pathLst>
            </a:custGeom>
            <a:ln w="381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093587" y="3434966"/>
              <a:ext cx="2549525" cy="1471295"/>
            </a:xfrm>
            <a:custGeom>
              <a:avLst/>
              <a:gdLst/>
              <a:ahLst/>
              <a:cxnLst/>
              <a:rect l="l" t="t" r="r" b="b"/>
              <a:pathLst>
                <a:path w="2549525" h="1471295">
                  <a:moveTo>
                    <a:pt x="0" y="1471227"/>
                  </a:moveTo>
                  <a:lnTo>
                    <a:pt x="2549246" y="0"/>
                  </a:lnTo>
                </a:path>
              </a:pathLst>
            </a:custGeom>
            <a:ln w="380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548312" y="3423531"/>
              <a:ext cx="94615" cy="99060"/>
            </a:xfrm>
            <a:custGeom>
              <a:avLst/>
              <a:gdLst/>
              <a:ahLst/>
              <a:cxnLst/>
              <a:rect l="l" t="t" r="r" b="b"/>
              <a:pathLst>
                <a:path w="94615" h="99060">
                  <a:moveTo>
                    <a:pt x="0" y="0"/>
                  </a:moveTo>
                  <a:lnTo>
                    <a:pt x="94521" y="11434"/>
                  </a:lnTo>
                  <a:lnTo>
                    <a:pt x="57133" y="98996"/>
                  </a:lnTo>
                </a:path>
              </a:pathLst>
            </a:custGeom>
            <a:ln w="380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093592" y="4627024"/>
              <a:ext cx="2547620" cy="279400"/>
            </a:xfrm>
            <a:custGeom>
              <a:avLst/>
              <a:gdLst/>
              <a:ahLst/>
              <a:cxnLst/>
              <a:rect l="l" t="t" r="r" b="b"/>
              <a:pathLst>
                <a:path w="2547620" h="279400">
                  <a:moveTo>
                    <a:pt x="0" y="279189"/>
                  </a:moveTo>
                  <a:lnTo>
                    <a:pt x="2547005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558668" y="4578512"/>
              <a:ext cx="82550" cy="113664"/>
            </a:xfrm>
            <a:custGeom>
              <a:avLst/>
              <a:gdLst/>
              <a:ahLst/>
              <a:cxnLst/>
              <a:rect l="l" t="t" r="r" b="b"/>
              <a:pathLst>
                <a:path w="82550" h="113664">
                  <a:moveTo>
                    <a:pt x="0" y="0"/>
                  </a:moveTo>
                  <a:lnTo>
                    <a:pt x="81929" y="48511"/>
                  </a:lnTo>
                  <a:lnTo>
                    <a:pt x="12454" y="113619"/>
                  </a:lnTo>
                </a:path>
              </a:pathLst>
            </a:custGeom>
            <a:ln w="380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747051" y="5620324"/>
              <a:ext cx="892810" cy="200025"/>
            </a:xfrm>
            <a:custGeom>
              <a:avLst/>
              <a:gdLst/>
              <a:ahLst/>
              <a:cxnLst/>
              <a:rect l="l" t="t" r="r" b="b"/>
              <a:pathLst>
                <a:path w="892809" h="200025">
                  <a:moveTo>
                    <a:pt x="0" y="0"/>
                  </a:moveTo>
                  <a:lnTo>
                    <a:pt x="892374" y="199917"/>
                  </a:lnTo>
                </a:path>
              </a:pathLst>
            </a:custGeom>
            <a:ln w="380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552823" y="5747872"/>
              <a:ext cx="86995" cy="111760"/>
            </a:xfrm>
            <a:custGeom>
              <a:avLst/>
              <a:gdLst/>
              <a:ahLst/>
              <a:cxnLst/>
              <a:rect l="l" t="t" r="r" b="b"/>
              <a:pathLst>
                <a:path w="86995" h="111760">
                  <a:moveTo>
                    <a:pt x="24987" y="0"/>
                  </a:moveTo>
                  <a:lnTo>
                    <a:pt x="86602" y="72370"/>
                  </a:lnTo>
                  <a:lnTo>
                    <a:pt x="0" y="111535"/>
                  </a:lnTo>
                </a:path>
              </a:pathLst>
            </a:custGeom>
            <a:ln w="380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093591" y="6334440"/>
              <a:ext cx="2548255" cy="685800"/>
            </a:xfrm>
            <a:custGeom>
              <a:avLst/>
              <a:gdLst/>
              <a:ahLst/>
              <a:cxnLst/>
              <a:rect l="l" t="t" r="r" b="b"/>
              <a:pathLst>
                <a:path w="2548254" h="685800">
                  <a:moveTo>
                    <a:pt x="0" y="0"/>
                  </a:moveTo>
                  <a:lnTo>
                    <a:pt x="2547873" y="685671"/>
                  </a:lnTo>
                </a:path>
              </a:pathLst>
            </a:custGeom>
            <a:ln w="380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553064" y="6945132"/>
              <a:ext cx="88900" cy="110489"/>
            </a:xfrm>
            <a:custGeom>
              <a:avLst/>
              <a:gdLst/>
              <a:ahLst/>
              <a:cxnLst/>
              <a:rect l="l" t="t" r="r" b="b"/>
              <a:pathLst>
                <a:path w="88900" h="110490">
                  <a:moveTo>
                    <a:pt x="29703" y="0"/>
                  </a:moveTo>
                  <a:lnTo>
                    <a:pt x="88400" y="74979"/>
                  </a:lnTo>
                  <a:lnTo>
                    <a:pt x="0" y="110373"/>
                  </a:lnTo>
                </a:path>
              </a:pathLst>
            </a:custGeom>
            <a:ln w="380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093579" y="6334466"/>
              <a:ext cx="2553970" cy="1881505"/>
            </a:xfrm>
            <a:custGeom>
              <a:avLst/>
              <a:gdLst/>
              <a:ahLst/>
              <a:cxnLst/>
              <a:rect l="l" t="t" r="r" b="b"/>
              <a:pathLst>
                <a:path w="2553970" h="1881504">
                  <a:moveTo>
                    <a:pt x="0" y="0"/>
                  </a:moveTo>
                  <a:lnTo>
                    <a:pt x="2553859" y="1881231"/>
                  </a:lnTo>
                </a:path>
              </a:pathLst>
            </a:custGeom>
            <a:ln w="381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552149" y="8124460"/>
              <a:ext cx="95885" cy="92075"/>
            </a:xfrm>
            <a:custGeom>
              <a:avLst/>
              <a:gdLst/>
              <a:ahLst/>
              <a:cxnLst/>
              <a:rect l="l" t="t" r="r" b="b"/>
              <a:pathLst>
                <a:path w="95884" h="92075">
                  <a:moveTo>
                    <a:pt x="67789" y="0"/>
                  </a:moveTo>
                  <a:lnTo>
                    <a:pt x="95289" y="91238"/>
                  </a:lnTo>
                  <a:lnTo>
                    <a:pt x="0" y="92027"/>
                  </a:lnTo>
                </a:path>
              </a:pathLst>
            </a:custGeom>
            <a:ln w="381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093584" y="6334447"/>
              <a:ext cx="2557145" cy="3064510"/>
            </a:xfrm>
            <a:custGeom>
              <a:avLst/>
              <a:gdLst/>
              <a:ahLst/>
              <a:cxnLst/>
              <a:rect l="l" t="t" r="r" b="b"/>
              <a:pathLst>
                <a:path w="2557145" h="3064509">
                  <a:moveTo>
                    <a:pt x="0" y="0"/>
                  </a:moveTo>
                  <a:lnTo>
                    <a:pt x="2556914" y="3064364"/>
                  </a:lnTo>
                </a:path>
              </a:pathLst>
            </a:custGeom>
            <a:ln w="381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557766" y="9303650"/>
              <a:ext cx="93345" cy="95250"/>
            </a:xfrm>
            <a:custGeom>
              <a:avLst/>
              <a:gdLst/>
              <a:ahLst/>
              <a:cxnLst/>
              <a:rect l="l" t="t" r="r" b="b"/>
              <a:pathLst>
                <a:path w="93345" h="95250">
                  <a:moveTo>
                    <a:pt x="87761" y="0"/>
                  </a:moveTo>
                  <a:lnTo>
                    <a:pt x="92732" y="95161"/>
                  </a:lnTo>
                  <a:lnTo>
                    <a:pt x="0" y="73228"/>
                  </a:lnTo>
                </a:path>
              </a:pathLst>
            </a:custGeom>
            <a:ln w="381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5" name="Audio 44">
            <a:hlinkClick r:id="" action="ppaction://media"/>
            <a:extLst>
              <a:ext uri="{FF2B5EF4-FFF2-40B4-BE49-F238E27FC236}">
                <a16:creationId xmlns:a16="http://schemas.microsoft.com/office/drawing/2014/main" id="{64A358AD-F1F8-AEC1-40A0-2688536CBF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300"/>
    </mc:Choice>
    <mc:Fallback>
      <p:transition spd="slow" advTm="25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077994"/>
            <a:ext cx="6195695" cy="4209415"/>
            <a:chOff x="0" y="6077994"/>
            <a:chExt cx="6195695" cy="4209415"/>
          </a:xfrm>
        </p:grpSpPr>
        <p:sp>
          <p:nvSpPr>
            <p:cNvPr id="3" name="object 3"/>
            <p:cNvSpPr/>
            <p:nvPr/>
          </p:nvSpPr>
          <p:spPr>
            <a:xfrm>
              <a:off x="0" y="6077994"/>
              <a:ext cx="2820670" cy="4209415"/>
            </a:xfrm>
            <a:custGeom>
              <a:avLst/>
              <a:gdLst/>
              <a:ahLst/>
              <a:cxnLst/>
              <a:rect l="l" t="t" r="r" b="b"/>
              <a:pathLst>
                <a:path w="2820670" h="4209415">
                  <a:moveTo>
                    <a:pt x="1986088" y="4209005"/>
                  </a:moveTo>
                  <a:lnTo>
                    <a:pt x="0" y="4209005"/>
                  </a:lnTo>
                  <a:lnTo>
                    <a:pt x="0" y="0"/>
                  </a:lnTo>
                  <a:lnTo>
                    <a:pt x="1224307" y="0"/>
                  </a:lnTo>
                  <a:lnTo>
                    <a:pt x="2820331" y="2764038"/>
                  </a:lnTo>
                  <a:lnTo>
                    <a:pt x="1986088" y="4209005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71665" y="7004491"/>
              <a:ext cx="3034665" cy="2628265"/>
            </a:xfrm>
            <a:custGeom>
              <a:avLst/>
              <a:gdLst/>
              <a:ahLst/>
              <a:cxnLst/>
              <a:rect l="l" t="t" r="r" b="b"/>
              <a:pathLst>
                <a:path w="3034665" h="2628265">
                  <a:moveTo>
                    <a:pt x="2275923" y="2627916"/>
                  </a:moveTo>
                  <a:lnTo>
                    <a:pt x="758605" y="2627916"/>
                  </a:lnTo>
                  <a:lnTo>
                    <a:pt x="0" y="1313958"/>
                  </a:lnTo>
                  <a:lnTo>
                    <a:pt x="758605" y="0"/>
                  </a:lnTo>
                  <a:lnTo>
                    <a:pt x="2275816" y="0"/>
                  </a:lnTo>
                  <a:lnTo>
                    <a:pt x="3034528" y="1313958"/>
                  </a:lnTo>
                  <a:lnTo>
                    <a:pt x="2275923" y="2627916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053491" y="8956749"/>
              <a:ext cx="2141855" cy="1330325"/>
            </a:xfrm>
            <a:custGeom>
              <a:avLst/>
              <a:gdLst/>
              <a:ahLst/>
              <a:cxnLst/>
              <a:rect l="l" t="t" r="r" b="b"/>
              <a:pathLst>
                <a:path w="2141854" h="1330325">
                  <a:moveTo>
                    <a:pt x="1908992" y="1330249"/>
                  </a:moveTo>
                  <a:lnTo>
                    <a:pt x="232625" y="1330249"/>
                  </a:lnTo>
                  <a:lnTo>
                    <a:pt x="0" y="927325"/>
                  </a:lnTo>
                  <a:lnTo>
                    <a:pt x="535385" y="0"/>
                  </a:lnTo>
                  <a:lnTo>
                    <a:pt x="1606157" y="0"/>
                  </a:lnTo>
                  <a:lnTo>
                    <a:pt x="2141617" y="927325"/>
                  </a:lnTo>
                  <a:lnTo>
                    <a:pt x="1908992" y="1330249"/>
                  </a:lnTo>
                  <a:close/>
                </a:path>
              </a:pathLst>
            </a:custGeom>
            <a:solidFill>
              <a:srgbClr val="A3E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2353029"/>
            <a:ext cx="15848965" cy="1230630"/>
          </a:xfrm>
          <a:custGeom>
            <a:avLst/>
            <a:gdLst/>
            <a:ahLst/>
            <a:cxnLst/>
            <a:rect l="l" t="t" r="r" b="b"/>
            <a:pathLst>
              <a:path w="15848965" h="1230629">
                <a:moveTo>
                  <a:pt x="15077207" y="1230593"/>
                </a:moveTo>
                <a:lnTo>
                  <a:pt x="0" y="1230593"/>
                </a:lnTo>
                <a:lnTo>
                  <a:pt x="0" y="0"/>
                </a:lnTo>
                <a:lnTo>
                  <a:pt x="15077207" y="0"/>
                </a:lnTo>
                <a:lnTo>
                  <a:pt x="15848731" y="615296"/>
                </a:lnTo>
                <a:lnTo>
                  <a:pt x="15077207" y="1230593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63192" y="515392"/>
            <a:ext cx="9208770" cy="1610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400" spc="75" dirty="0">
                <a:solidFill>
                  <a:srgbClr val="A3E373"/>
                </a:solidFill>
              </a:rPr>
              <a:t>METHODOLOGY</a:t>
            </a:r>
            <a:endParaRPr sz="10400"/>
          </a:p>
        </p:txBody>
      </p:sp>
      <p:sp>
        <p:nvSpPr>
          <p:cNvPr id="8" name="object 8"/>
          <p:cNvSpPr txBox="1"/>
          <p:nvPr/>
        </p:nvSpPr>
        <p:spPr>
          <a:xfrm>
            <a:off x="17611390" y="9836983"/>
            <a:ext cx="25971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50" dirty="0">
                <a:solidFill>
                  <a:srgbClr val="F4F4F4"/>
                </a:solidFill>
                <a:latin typeface="Trebuchet MS"/>
                <a:cs typeface="Trebuchet MS"/>
              </a:rPr>
              <a:t>0</a:t>
            </a:r>
            <a:r>
              <a:rPr sz="1700" dirty="0">
                <a:solidFill>
                  <a:srgbClr val="F4F4F4"/>
                </a:solidFill>
                <a:latin typeface="Trebuchet MS"/>
                <a:cs typeface="Trebuchet MS"/>
              </a:rPr>
              <a:t>9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3736020"/>
            <a:ext cx="15848965" cy="1230630"/>
          </a:xfrm>
          <a:custGeom>
            <a:avLst/>
            <a:gdLst/>
            <a:ahLst/>
            <a:cxnLst/>
            <a:rect l="l" t="t" r="r" b="b"/>
            <a:pathLst>
              <a:path w="15848965" h="1230629">
                <a:moveTo>
                  <a:pt x="15077207" y="1230593"/>
                </a:moveTo>
                <a:lnTo>
                  <a:pt x="0" y="1230593"/>
                </a:lnTo>
                <a:lnTo>
                  <a:pt x="0" y="0"/>
                </a:lnTo>
                <a:lnTo>
                  <a:pt x="15077207" y="0"/>
                </a:lnTo>
                <a:lnTo>
                  <a:pt x="15848731" y="615296"/>
                </a:lnTo>
                <a:lnTo>
                  <a:pt x="15077207" y="1230593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16771" y="2544318"/>
            <a:ext cx="13870305" cy="20497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48615" marR="5080" indent="-336550">
              <a:lnSpc>
                <a:spcPct val="118200"/>
              </a:lnSpc>
              <a:spcBef>
                <a:spcPts val="90"/>
              </a:spcBef>
            </a:pPr>
            <a:r>
              <a:rPr sz="2100" b="1" dirty="0">
                <a:latin typeface="Tahoma"/>
                <a:cs typeface="Tahoma"/>
              </a:rPr>
              <a:t>Preparation</a:t>
            </a:r>
            <a:r>
              <a:rPr sz="2100" b="1" spc="-110" dirty="0">
                <a:latin typeface="Tahoma"/>
                <a:cs typeface="Tahoma"/>
              </a:rPr>
              <a:t> </a:t>
            </a:r>
            <a:r>
              <a:rPr sz="2100" b="1" spc="30" dirty="0">
                <a:latin typeface="Tahoma"/>
                <a:cs typeface="Tahoma"/>
              </a:rPr>
              <a:t>of</a:t>
            </a:r>
            <a:r>
              <a:rPr sz="2100" b="1" spc="-110" dirty="0">
                <a:latin typeface="Tahoma"/>
                <a:cs typeface="Tahoma"/>
              </a:rPr>
              <a:t> </a:t>
            </a:r>
            <a:r>
              <a:rPr sz="2100" b="1" spc="-10" dirty="0">
                <a:latin typeface="Tahoma"/>
                <a:cs typeface="Tahoma"/>
              </a:rPr>
              <a:t>Primary</a:t>
            </a:r>
            <a:r>
              <a:rPr sz="2100" b="1" spc="-110" dirty="0">
                <a:latin typeface="Tahoma"/>
                <a:cs typeface="Tahoma"/>
              </a:rPr>
              <a:t> </a:t>
            </a:r>
            <a:r>
              <a:rPr sz="2100" b="1" spc="20" dirty="0">
                <a:latin typeface="Tahoma"/>
                <a:cs typeface="Tahoma"/>
              </a:rPr>
              <a:t>Composite</a:t>
            </a:r>
            <a:r>
              <a:rPr sz="2100" b="1" spc="-110" dirty="0">
                <a:latin typeface="Tahoma"/>
                <a:cs typeface="Tahoma"/>
              </a:rPr>
              <a:t> </a:t>
            </a:r>
            <a:r>
              <a:rPr sz="2100" b="1" spc="-5" dirty="0">
                <a:latin typeface="Tahoma"/>
                <a:cs typeface="Tahoma"/>
              </a:rPr>
              <a:t>Papers</a:t>
            </a:r>
            <a:r>
              <a:rPr sz="2100" b="1" spc="-105" dirty="0">
                <a:latin typeface="Tahoma"/>
                <a:cs typeface="Tahoma"/>
              </a:rPr>
              <a:t> </a:t>
            </a:r>
            <a:r>
              <a:rPr sz="2100" b="1" spc="-85" dirty="0">
                <a:latin typeface="Tahoma"/>
                <a:cs typeface="Tahoma"/>
              </a:rPr>
              <a:t>(CPs):</a:t>
            </a:r>
            <a:r>
              <a:rPr sz="2100" b="1" spc="-110" dirty="0">
                <a:latin typeface="Tahoma"/>
                <a:cs typeface="Tahoma"/>
              </a:rPr>
              <a:t> </a:t>
            </a:r>
            <a:r>
              <a:rPr sz="2100" spc="10" dirty="0">
                <a:latin typeface="Verdana"/>
                <a:cs typeface="Verdana"/>
              </a:rPr>
              <a:t>Fibrillated</a:t>
            </a:r>
            <a:r>
              <a:rPr sz="2100" spc="-210" dirty="0">
                <a:latin typeface="Verdana"/>
                <a:cs typeface="Verdana"/>
              </a:rPr>
              <a:t> </a:t>
            </a:r>
            <a:r>
              <a:rPr sz="2100" spc="40" dirty="0">
                <a:latin typeface="Verdana"/>
                <a:cs typeface="Verdana"/>
              </a:rPr>
              <a:t>cotton</a:t>
            </a:r>
            <a:r>
              <a:rPr sz="2100" spc="-210" dirty="0">
                <a:latin typeface="Verdana"/>
                <a:cs typeface="Verdana"/>
              </a:rPr>
              <a:t> </a:t>
            </a:r>
            <a:r>
              <a:rPr sz="2100" spc="35" dirty="0">
                <a:latin typeface="Verdana"/>
                <a:cs typeface="Verdana"/>
              </a:rPr>
              <a:t>pulp</a:t>
            </a:r>
            <a:r>
              <a:rPr sz="2100" spc="-204" dirty="0">
                <a:latin typeface="Verdana"/>
                <a:cs typeface="Verdana"/>
              </a:rPr>
              <a:t> </a:t>
            </a:r>
            <a:r>
              <a:rPr sz="2100" spc="-20" dirty="0">
                <a:latin typeface="Verdana"/>
                <a:cs typeface="Verdana"/>
              </a:rPr>
              <a:t>is</a:t>
            </a:r>
            <a:r>
              <a:rPr sz="2100" spc="-210" dirty="0">
                <a:latin typeface="Verdana"/>
                <a:cs typeface="Verdana"/>
              </a:rPr>
              <a:t> </a:t>
            </a:r>
            <a:r>
              <a:rPr sz="2100" spc="5" dirty="0">
                <a:latin typeface="Verdana"/>
                <a:cs typeface="Verdana"/>
              </a:rPr>
              <a:t>prepared</a:t>
            </a:r>
            <a:r>
              <a:rPr sz="2100" spc="-210" dirty="0">
                <a:latin typeface="Verdana"/>
                <a:cs typeface="Verdana"/>
              </a:rPr>
              <a:t> </a:t>
            </a:r>
            <a:r>
              <a:rPr sz="2100" spc="15" dirty="0">
                <a:latin typeface="Verdana"/>
                <a:cs typeface="Verdana"/>
              </a:rPr>
              <a:t>by</a:t>
            </a:r>
            <a:r>
              <a:rPr sz="2100" spc="-210" dirty="0">
                <a:latin typeface="Verdana"/>
                <a:cs typeface="Verdana"/>
              </a:rPr>
              <a:t> </a:t>
            </a:r>
            <a:r>
              <a:rPr sz="2100" spc="-20" dirty="0">
                <a:latin typeface="Verdana"/>
                <a:cs typeface="Verdana"/>
              </a:rPr>
              <a:t>beating</a:t>
            </a:r>
            <a:r>
              <a:rPr sz="2100" spc="-204" dirty="0">
                <a:latin typeface="Verdana"/>
                <a:cs typeface="Verdana"/>
              </a:rPr>
              <a:t> </a:t>
            </a:r>
            <a:r>
              <a:rPr sz="2100" spc="20" dirty="0">
                <a:latin typeface="Verdana"/>
                <a:cs typeface="Verdana"/>
              </a:rPr>
              <a:t>it</a:t>
            </a:r>
            <a:r>
              <a:rPr sz="2100" spc="-210" dirty="0">
                <a:latin typeface="Verdana"/>
                <a:cs typeface="Verdana"/>
              </a:rPr>
              <a:t> </a:t>
            </a:r>
            <a:r>
              <a:rPr sz="2100" spc="-5" dirty="0">
                <a:latin typeface="Verdana"/>
                <a:cs typeface="Verdana"/>
              </a:rPr>
              <a:t>in</a:t>
            </a:r>
            <a:r>
              <a:rPr sz="2100" spc="-210" dirty="0">
                <a:latin typeface="Verdana"/>
                <a:cs typeface="Verdana"/>
              </a:rPr>
              <a:t> </a:t>
            </a:r>
            <a:r>
              <a:rPr sz="2100" spc="-70" dirty="0">
                <a:latin typeface="Verdana"/>
                <a:cs typeface="Verdana"/>
              </a:rPr>
              <a:t>a</a:t>
            </a:r>
            <a:r>
              <a:rPr sz="2100" spc="-210" dirty="0">
                <a:latin typeface="Verdana"/>
                <a:cs typeface="Verdana"/>
              </a:rPr>
              <a:t> </a:t>
            </a:r>
            <a:r>
              <a:rPr sz="2100" spc="-15" dirty="0">
                <a:latin typeface="Verdana"/>
                <a:cs typeface="Verdana"/>
              </a:rPr>
              <a:t>Walli </a:t>
            </a:r>
            <a:r>
              <a:rPr sz="2100" spc="-720" dirty="0">
                <a:latin typeface="Verdana"/>
                <a:cs typeface="Verdana"/>
              </a:rPr>
              <a:t> </a:t>
            </a:r>
            <a:r>
              <a:rPr sz="2100" spc="-40" dirty="0">
                <a:latin typeface="Verdana"/>
                <a:cs typeface="Verdana"/>
              </a:rPr>
              <a:t>Beater.</a:t>
            </a:r>
            <a:r>
              <a:rPr sz="2100" spc="-210" dirty="0">
                <a:latin typeface="Verdana"/>
                <a:cs typeface="Verdana"/>
              </a:rPr>
              <a:t> </a:t>
            </a:r>
            <a:r>
              <a:rPr sz="2100" spc="10" dirty="0">
                <a:latin typeface="Verdana"/>
                <a:cs typeface="Verdana"/>
              </a:rPr>
              <a:t>Fibrillated</a:t>
            </a:r>
            <a:r>
              <a:rPr sz="2100" spc="-210" dirty="0">
                <a:latin typeface="Verdana"/>
                <a:cs typeface="Verdana"/>
              </a:rPr>
              <a:t> </a:t>
            </a:r>
            <a:r>
              <a:rPr sz="2100" spc="35" dirty="0">
                <a:latin typeface="Verdana"/>
                <a:cs typeface="Verdana"/>
              </a:rPr>
              <a:t>pulp</a:t>
            </a:r>
            <a:r>
              <a:rPr sz="2100" spc="-204" dirty="0">
                <a:latin typeface="Verdana"/>
                <a:cs typeface="Verdana"/>
              </a:rPr>
              <a:t> </a:t>
            </a:r>
            <a:r>
              <a:rPr sz="2100" spc="10" dirty="0">
                <a:latin typeface="Verdana"/>
                <a:cs typeface="Verdana"/>
              </a:rPr>
              <a:t>fibers</a:t>
            </a:r>
            <a:r>
              <a:rPr sz="2100" spc="-21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and</a:t>
            </a:r>
            <a:r>
              <a:rPr sz="2100" spc="-210" dirty="0">
                <a:latin typeface="Verdana"/>
                <a:cs typeface="Verdana"/>
              </a:rPr>
              <a:t> </a:t>
            </a:r>
            <a:r>
              <a:rPr sz="2100" spc="-5" dirty="0">
                <a:latin typeface="Verdana"/>
                <a:cs typeface="Verdana"/>
              </a:rPr>
              <a:t>CFs</a:t>
            </a:r>
            <a:r>
              <a:rPr sz="2100" spc="-204" dirty="0">
                <a:latin typeface="Verdana"/>
                <a:cs typeface="Verdana"/>
              </a:rPr>
              <a:t> </a:t>
            </a:r>
            <a:r>
              <a:rPr sz="2100" spc="-35" dirty="0">
                <a:latin typeface="Verdana"/>
                <a:cs typeface="Verdana"/>
              </a:rPr>
              <a:t>are</a:t>
            </a:r>
            <a:r>
              <a:rPr sz="2100" spc="-210" dirty="0">
                <a:latin typeface="Verdana"/>
                <a:cs typeface="Verdana"/>
              </a:rPr>
              <a:t> </a:t>
            </a:r>
            <a:r>
              <a:rPr sz="2100" spc="-45" dirty="0">
                <a:latin typeface="Verdana"/>
                <a:cs typeface="Verdana"/>
              </a:rPr>
              <a:t>mixed</a:t>
            </a:r>
            <a:r>
              <a:rPr sz="2100" spc="-210" dirty="0">
                <a:latin typeface="Verdana"/>
                <a:cs typeface="Verdana"/>
              </a:rPr>
              <a:t> </a:t>
            </a:r>
            <a:r>
              <a:rPr sz="2100" spc="-5" dirty="0">
                <a:latin typeface="Verdana"/>
                <a:cs typeface="Verdana"/>
              </a:rPr>
              <a:t>with</a:t>
            </a:r>
            <a:r>
              <a:rPr sz="2100" spc="-204" dirty="0">
                <a:latin typeface="Verdana"/>
                <a:cs typeface="Verdana"/>
              </a:rPr>
              <a:t> </a:t>
            </a:r>
            <a:r>
              <a:rPr sz="2100" spc="-25" dirty="0">
                <a:latin typeface="Verdana"/>
                <a:cs typeface="Verdana"/>
              </a:rPr>
              <a:t>water</a:t>
            </a:r>
            <a:r>
              <a:rPr sz="2100" spc="-210" dirty="0">
                <a:latin typeface="Verdana"/>
                <a:cs typeface="Verdana"/>
              </a:rPr>
              <a:t> </a:t>
            </a:r>
            <a:r>
              <a:rPr sz="2100" spc="45" dirty="0">
                <a:latin typeface="Verdana"/>
                <a:cs typeface="Verdana"/>
              </a:rPr>
              <a:t>to</a:t>
            </a:r>
            <a:r>
              <a:rPr sz="2100" spc="-210" dirty="0">
                <a:latin typeface="Verdana"/>
                <a:cs typeface="Verdana"/>
              </a:rPr>
              <a:t> </a:t>
            </a:r>
            <a:r>
              <a:rPr sz="2100" spc="5" dirty="0">
                <a:latin typeface="Verdana"/>
                <a:cs typeface="Verdana"/>
              </a:rPr>
              <a:t>form</a:t>
            </a:r>
            <a:r>
              <a:rPr sz="2100" spc="-204" dirty="0">
                <a:latin typeface="Verdana"/>
                <a:cs typeface="Verdana"/>
              </a:rPr>
              <a:t> </a:t>
            </a:r>
            <a:r>
              <a:rPr sz="2100" spc="-25" dirty="0">
                <a:latin typeface="Verdana"/>
                <a:cs typeface="Verdana"/>
              </a:rPr>
              <a:t>primary</a:t>
            </a:r>
            <a:r>
              <a:rPr sz="2100" spc="-210" dirty="0">
                <a:latin typeface="Verdana"/>
                <a:cs typeface="Verdana"/>
              </a:rPr>
              <a:t> </a:t>
            </a:r>
            <a:r>
              <a:rPr sz="2100" spc="15" dirty="0">
                <a:latin typeface="Verdana"/>
                <a:cs typeface="Verdana"/>
              </a:rPr>
              <a:t>composite</a:t>
            </a:r>
            <a:r>
              <a:rPr sz="2100" spc="-204" dirty="0">
                <a:latin typeface="Verdana"/>
                <a:cs typeface="Verdana"/>
              </a:rPr>
              <a:t> </a:t>
            </a:r>
            <a:r>
              <a:rPr sz="2100" spc="-5" dirty="0">
                <a:latin typeface="Verdana"/>
                <a:cs typeface="Verdana"/>
              </a:rPr>
              <a:t>papers</a:t>
            </a:r>
            <a:r>
              <a:rPr sz="2100" spc="-210" dirty="0">
                <a:latin typeface="Verdana"/>
                <a:cs typeface="Verdana"/>
              </a:rPr>
              <a:t> </a:t>
            </a:r>
            <a:r>
              <a:rPr sz="2100" spc="-105" dirty="0">
                <a:latin typeface="Verdana"/>
                <a:cs typeface="Verdana"/>
              </a:rPr>
              <a:t>(CPs).</a:t>
            </a: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3400">
              <a:latin typeface="Verdana"/>
              <a:cs typeface="Verdana"/>
            </a:endParaRPr>
          </a:p>
          <a:p>
            <a:pPr marL="305435" marR="108585" indent="-189865">
              <a:lnSpc>
                <a:spcPct val="116100"/>
              </a:lnSpc>
            </a:pPr>
            <a:r>
              <a:rPr sz="2100" b="1" spc="-5" dirty="0">
                <a:latin typeface="Tahoma"/>
                <a:cs typeface="Tahoma"/>
              </a:rPr>
              <a:t>Preparation</a:t>
            </a:r>
            <a:r>
              <a:rPr sz="2100" b="1" spc="-110" dirty="0">
                <a:latin typeface="Tahoma"/>
                <a:cs typeface="Tahoma"/>
              </a:rPr>
              <a:t> </a:t>
            </a:r>
            <a:r>
              <a:rPr sz="2100" b="1" spc="30" dirty="0">
                <a:latin typeface="Tahoma"/>
                <a:cs typeface="Tahoma"/>
              </a:rPr>
              <a:t>of</a:t>
            </a:r>
            <a:r>
              <a:rPr sz="2100" b="1" spc="-105" dirty="0">
                <a:latin typeface="Tahoma"/>
                <a:cs typeface="Tahoma"/>
              </a:rPr>
              <a:t> </a:t>
            </a:r>
            <a:r>
              <a:rPr sz="2100" b="1" spc="5" dirty="0">
                <a:latin typeface="Tahoma"/>
                <a:cs typeface="Tahoma"/>
              </a:rPr>
              <a:t>Cellulose-Based</a:t>
            </a:r>
            <a:r>
              <a:rPr sz="2100" b="1" spc="-105" dirty="0">
                <a:latin typeface="Tahoma"/>
                <a:cs typeface="Tahoma"/>
              </a:rPr>
              <a:t> </a:t>
            </a:r>
            <a:r>
              <a:rPr sz="2100" b="1" spc="-10" dirty="0">
                <a:latin typeface="Tahoma"/>
                <a:cs typeface="Tahoma"/>
              </a:rPr>
              <a:t>ACFPs:</a:t>
            </a:r>
            <a:r>
              <a:rPr sz="2100" b="1" spc="-105" dirty="0">
                <a:latin typeface="Tahoma"/>
                <a:cs typeface="Tahoma"/>
              </a:rPr>
              <a:t> </a:t>
            </a:r>
            <a:r>
              <a:rPr sz="2100" spc="-15" dirty="0">
                <a:latin typeface="Verdana"/>
                <a:cs typeface="Verdana"/>
              </a:rPr>
              <a:t>Primary</a:t>
            </a:r>
            <a:r>
              <a:rPr sz="2100" spc="-204" dirty="0">
                <a:latin typeface="Verdana"/>
                <a:cs typeface="Verdana"/>
              </a:rPr>
              <a:t> </a:t>
            </a:r>
            <a:r>
              <a:rPr sz="2100" spc="35" dirty="0">
                <a:latin typeface="Verdana"/>
                <a:cs typeface="Verdana"/>
              </a:rPr>
              <a:t>CPs</a:t>
            </a:r>
            <a:r>
              <a:rPr sz="2100" spc="-210" dirty="0">
                <a:latin typeface="Verdana"/>
                <a:cs typeface="Verdana"/>
              </a:rPr>
              <a:t> </a:t>
            </a:r>
            <a:r>
              <a:rPr sz="2100" spc="-40" dirty="0">
                <a:latin typeface="Verdana"/>
                <a:cs typeface="Verdana"/>
              </a:rPr>
              <a:t>are</a:t>
            </a:r>
            <a:r>
              <a:rPr sz="2100" spc="-204" dirty="0">
                <a:latin typeface="Verdana"/>
                <a:cs typeface="Verdana"/>
              </a:rPr>
              <a:t> </a:t>
            </a:r>
            <a:r>
              <a:rPr sz="2100" spc="-25" dirty="0">
                <a:latin typeface="Verdana"/>
                <a:cs typeface="Verdana"/>
              </a:rPr>
              <a:t>pre-impregnated</a:t>
            </a:r>
            <a:r>
              <a:rPr sz="2100" spc="-204" dirty="0">
                <a:latin typeface="Verdana"/>
                <a:cs typeface="Verdana"/>
              </a:rPr>
              <a:t> </a:t>
            </a:r>
            <a:r>
              <a:rPr sz="2100" spc="-5" dirty="0">
                <a:latin typeface="Verdana"/>
                <a:cs typeface="Verdana"/>
              </a:rPr>
              <a:t>with</a:t>
            </a:r>
            <a:r>
              <a:rPr sz="2100" spc="-204" dirty="0">
                <a:latin typeface="Verdana"/>
                <a:cs typeface="Verdana"/>
              </a:rPr>
              <a:t> </a:t>
            </a:r>
            <a:r>
              <a:rPr sz="2100" spc="5" dirty="0">
                <a:latin typeface="Verdana"/>
                <a:cs typeface="Verdana"/>
              </a:rPr>
              <a:t>H3PO4</a:t>
            </a:r>
            <a:r>
              <a:rPr sz="2100" spc="-204" dirty="0">
                <a:latin typeface="Verdana"/>
                <a:cs typeface="Verdana"/>
              </a:rPr>
              <a:t> </a:t>
            </a:r>
            <a:r>
              <a:rPr sz="2100" spc="10" dirty="0">
                <a:latin typeface="Verdana"/>
                <a:cs typeface="Verdana"/>
              </a:rPr>
              <a:t>solution</a:t>
            </a:r>
            <a:r>
              <a:rPr sz="2100" spc="-204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which</a:t>
            </a:r>
            <a:r>
              <a:rPr sz="2100" spc="-204" dirty="0">
                <a:latin typeface="Verdana"/>
                <a:cs typeface="Verdana"/>
              </a:rPr>
              <a:t> </a:t>
            </a:r>
            <a:r>
              <a:rPr sz="2100" spc="-40" dirty="0">
                <a:latin typeface="Verdana"/>
                <a:cs typeface="Verdana"/>
              </a:rPr>
              <a:t>are </a:t>
            </a:r>
            <a:r>
              <a:rPr sz="2100" spc="-725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then</a:t>
            </a:r>
            <a:r>
              <a:rPr sz="2100" spc="-210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carbonized</a:t>
            </a:r>
            <a:r>
              <a:rPr sz="2100" spc="-21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and</a:t>
            </a:r>
            <a:r>
              <a:rPr sz="2100" spc="-210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activated</a:t>
            </a:r>
            <a:r>
              <a:rPr sz="2100" spc="-210" dirty="0">
                <a:latin typeface="Verdana"/>
                <a:cs typeface="Verdana"/>
              </a:rPr>
              <a:t> </a:t>
            </a:r>
            <a:r>
              <a:rPr sz="2100" spc="-15" dirty="0">
                <a:latin typeface="Verdana"/>
                <a:cs typeface="Verdana"/>
              </a:rPr>
              <a:t>at</a:t>
            </a:r>
            <a:r>
              <a:rPr sz="2100" spc="-210" dirty="0">
                <a:latin typeface="Verdana"/>
                <a:cs typeface="Verdana"/>
              </a:rPr>
              <a:t> </a:t>
            </a:r>
            <a:r>
              <a:rPr sz="2100" spc="-30" dirty="0">
                <a:latin typeface="Verdana"/>
                <a:cs typeface="Verdana"/>
              </a:rPr>
              <a:t>450°C</a:t>
            </a:r>
            <a:r>
              <a:rPr sz="2100" spc="-21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in</a:t>
            </a:r>
            <a:r>
              <a:rPr sz="2100" spc="-210" dirty="0">
                <a:latin typeface="Verdana"/>
                <a:cs typeface="Verdana"/>
              </a:rPr>
              <a:t> </a:t>
            </a:r>
            <a:r>
              <a:rPr sz="2100" spc="-55" dirty="0">
                <a:latin typeface="Verdana"/>
                <a:cs typeface="Verdana"/>
              </a:rPr>
              <a:t>N2</a:t>
            </a:r>
            <a:r>
              <a:rPr sz="2100" spc="-210" dirty="0">
                <a:latin typeface="Verdana"/>
                <a:cs typeface="Verdana"/>
              </a:rPr>
              <a:t> </a:t>
            </a:r>
            <a:r>
              <a:rPr sz="2100" spc="-15" dirty="0">
                <a:latin typeface="Verdana"/>
                <a:cs typeface="Verdana"/>
              </a:rPr>
              <a:t>atmosphere</a:t>
            </a:r>
            <a:r>
              <a:rPr sz="2100" spc="-21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and</a:t>
            </a:r>
            <a:r>
              <a:rPr sz="2100" spc="-210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then</a:t>
            </a:r>
            <a:r>
              <a:rPr sz="2100" spc="-210" dirty="0">
                <a:latin typeface="Verdana"/>
                <a:cs typeface="Verdana"/>
              </a:rPr>
              <a:t> </a:t>
            </a:r>
            <a:r>
              <a:rPr sz="2100" spc="-5" dirty="0">
                <a:latin typeface="Verdana"/>
                <a:cs typeface="Verdana"/>
              </a:rPr>
              <a:t>under</a:t>
            </a:r>
            <a:r>
              <a:rPr sz="2100" spc="-210" dirty="0">
                <a:latin typeface="Verdana"/>
                <a:cs typeface="Verdana"/>
              </a:rPr>
              <a:t> </a:t>
            </a:r>
            <a:r>
              <a:rPr sz="2100" spc="5" dirty="0">
                <a:latin typeface="Verdana"/>
                <a:cs typeface="Verdana"/>
              </a:rPr>
              <a:t>C02</a:t>
            </a:r>
            <a:r>
              <a:rPr sz="2100" spc="-210" dirty="0">
                <a:latin typeface="Verdana"/>
                <a:cs typeface="Verdana"/>
              </a:rPr>
              <a:t> </a:t>
            </a:r>
            <a:r>
              <a:rPr sz="2100" spc="-15" dirty="0">
                <a:latin typeface="Verdana"/>
                <a:cs typeface="Verdana"/>
              </a:rPr>
              <a:t>atmosphere</a:t>
            </a:r>
            <a:r>
              <a:rPr sz="2100" spc="-210" dirty="0">
                <a:latin typeface="Verdana"/>
                <a:cs typeface="Verdana"/>
              </a:rPr>
              <a:t> </a:t>
            </a:r>
            <a:r>
              <a:rPr sz="2100" spc="-15" dirty="0">
                <a:latin typeface="Verdana"/>
                <a:cs typeface="Verdana"/>
              </a:rPr>
              <a:t>at</a:t>
            </a:r>
            <a:r>
              <a:rPr sz="2100" spc="-210" dirty="0">
                <a:latin typeface="Verdana"/>
                <a:cs typeface="Verdana"/>
              </a:rPr>
              <a:t> </a:t>
            </a:r>
            <a:r>
              <a:rPr sz="2100" spc="-60" dirty="0">
                <a:latin typeface="Verdana"/>
                <a:cs typeface="Verdana"/>
              </a:rPr>
              <a:t>850°C.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5119014"/>
            <a:ext cx="15848965" cy="1230630"/>
          </a:xfrm>
          <a:custGeom>
            <a:avLst/>
            <a:gdLst/>
            <a:ahLst/>
            <a:cxnLst/>
            <a:rect l="l" t="t" r="r" b="b"/>
            <a:pathLst>
              <a:path w="15848965" h="1230629">
                <a:moveTo>
                  <a:pt x="15077207" y="1230593"/>
                </a:moveTo>
                <a:lnTo>
                  <a:pt x="0" y="1230593"/>
                </a:lnTo>
                <a:lnTo>
                  <a:pt x="0" y="0"/>
                </a:lnTo>
                <a:lnTo>
                  <a:pt x="15077207" y="0"/>
                </a:lnTo>
                <a:lnTo>
                  <a:pt x="15848731" y="615296"/>
                </a:lnTo>
                <a:lnTo>
                  <a:pt x="15077207" y="1230593"/>
                </a:lnTo>
                <a:close/>
              </a:path>
            </a:pathLst>
          </a:custGeom>
          <a:solidFill>
            <a:srgbClr val="00A1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89420" y="5208706"/>
            <a:ext cx="13884910" cy="7683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2245" marR="5080" indent="-170180">
              <a:lnSpc>
                <a:spcPct val="116100"/>
              </a:lnSpc>
              <a:spcBef>
                <a:spcPts val="90"/>
              </a:spcBef>
            </a:pPr>
            <a:r>
              <a:rPr sz="2100" b="1" dirty="0">
                <a:solidFill>
                  <a:srgbClr val="F4F4F4"/>
                </a:solidFill>
                <a:latin typeface="Tahoma"/>
                <a:cs typeface="Tahoma"/>
              </a:rPr>
              <a:t>Fabrication</a:t>
            </a:r>
            <a:r>
              <a:rPr sz="2100" b="1" spc="-105" dirty="0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sz="2100" b="1" spc="30" dirty="0">
                <a:solidFill>
                  <a:srgbClr val="F4F4F4"/>
                </a:solidFill>
                <a:latin typeface="Tahoma"/>
                <a:cs typeface="Tahoma"/>
              </a:rPr>
              <a:t>of</a:t>
            </a:r>
            <a:r>
              <a:rPr sz="2100" b="1" spc="-100" dirty="0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sz="2100" b="1" spc="-5" dirty="0">
                <a:solidFill>
                  <a:srgbClr val="F4F4F4"/>
                </a:solidFill>
                <a:latin typeface="Tahoma"/>
                <a:cs typeface="Tahoma"/>
              </a:rPr>
              <a:t>Supercapacitors:</a:t>
            </a:r>
            <a:r>
              <a:rPr sz="2100" b="1" spc="-100" dirty="0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sz="2100" spc="-15" dirty="0">
                <a:solidFill>
                  <a:srgbClr val="F4F4F4"/>
                </a:solidFill>
                <a:latin typeface="Verdana"/>
                <a:cs typeface="Verdana"/>
              </a:rPr>
              <a:t>All-solid-state</a:t>
            </a:r>
            <a:r>
              <a:rPr sz="2100" spc="-200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100" spc="-20" dirty="0">
                <a:solidFill>
                  <a:srgbClr val="F4F4F4"/>
                </a:solidFill>
                <a:latin typeface="Verdana"/>
                <a:cs typeface="Verdana"/>
              </a:rPr>
              <a:t>symmetric</a:t>
            </a:r>
            <a:r>
              <a:rPr sz="2100" spc="-200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100" spc="5" dirty="0">
                <a:solidFill>
                  <a:srgbClr val="F4F4F4"/>
                </a:solidFill>
                <a:latin typeface="Verdana"/>
                <a:cs typeface="Verdana"/>
              </a:rPr>
              <a:t>supercapacitors</a:t>
            </a:r>
            <a:r>
              <a:rPr sz="2100" spc="-200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100" spc="-135" dirty="0">
                <a:solidFill>
                  <a:srgbClr val="F4F4F4"/>
                </a:solidFill>
                <a:latin typeface="Verdana"/>
                <a:cs typeface="Verdana"/>
              </a:rPr>
              <a:t>(SSCs)</a:t>
            </a:r>
            <a:r>
              <a:rPr sz="2100" spc="-200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100" spc="-40" dirty="0">
                <a:solidFill>
                  <a:srgbClr val="F4F4F4"/>
                </a:solidFill>
                <a:latin typeface="Verdana"/>
                <a:cs typeface="Verdana"/>
              </a:rPr>
              <a:t>are</a:t>
            </a:r>
            <a:r>
              <a:rPr sz="2100" spc="-200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100" spc="10" dirty="0">
                <a:solidFill>
                  <a:srgbClr val="F4F4F4"/>
                </a:solidFill>
                <a:latin typeface="Verdana"/>
                <a:cs typeface="Verdana"/>
              </a:rPr>
              <a:t>fabricated</a:t>
            </a:r>
            <a:r>
              <a:rPr sz="2100" spc="-200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100" spc="-45" dirty="0">
                <a:solidFill>
                  <a:srgbClr val="F4F4F4"/>
                </a:solidFill>
                <a:latin typeface="Verdana"/>
                <a:cs typeface="Verdana"/>
              </a:rPr>
              <a:t>using</a:t>
            </a:r>
            <a:r>
              <a:rPr sz="2100" spc="-200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100" spc="15" dirty="0">
                <a:solidFill>
                  <a:srgbClr val="F4F4F4"/>
                </a:solidFill>
                <a:latin typeface="Verdana"/>
                <a:cs typeface="Verdana"/>
              </a:rPr>
              <a:t>two </a:t>
            </a:r>
            <a:r>
              <a:rPr sz="2100" spc="-725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100" spc="5" dirty="0">
                <a:solidFill>
                  <a:srgbClr val="F4F4F4"/>
                </a:solidFill>
                <a:latin typeface="Verdana"/>
                <a:cs typeface="Verdana"/>
              </a:rPr>
              <a:t>pieces</a:t>
            </a:r>
            <a:r>
              <a:rPr sz="2100" spc="-210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100" spc="60" dirty="0">
                <a:solidFill>
                  <a:srgbClr val="F4F4F4"/>
                </a:solidFill>
                <a:latin typeface="Verdana"/>
                <a:cs typeface="Verdana"/>
              </a:rPr>
              <a:t>of</a:t>
            </a:r>
            <a:r>
              <a:rPr sz="2100" spc="-210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100" spc="-45" dirty="0">
                <a:solidFill>
                  <a:srgbClr val="F4F4F4"/>
                </a:solidFill>
                <a:latin typeface="Verdana"/>
                <a:cs typeface="Verdana"/>
              </a:rPr>
              <a:t>ACFP-15</a:t>
            </a:r>
            <a:r>
              <a:rPr sz="2100" spc="-210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100" spc="-55" dirty="0">
                <a:solidFill>
                  <a:srgbClr val="F4F4F4"/>
                </a:solidFill>
                <a:latin typeface="Verdana"/>
                <a:cs typeface="Verdana"/>
              </a:rPr>
              <a:t>as</a:t>
            </a:r>
            <a:r>
              <a:rPr sz="2100" spc="-204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100" spc="-5" dirty="0">
                <a:solidFill>
                  <a:srgbClr val="F4F4F4"/>
                </a:solidFill>
                <a:latin typeface="Verdana"/>
                <a:cs typeface="Verdana"/>
              </a:rPr>
              <a:t>electrodes,</a:t>
            </a:r>
            <a:r>
              <a:rPr sz="2100" spc="-210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100" spc="15" dirty="0">
                <a:solidFill>
                  <a:srgbClr val="F4F4F4"/>
                </a:solidFill>
                <a:latin typeface="Verdana"/>
                <a:cs typeface="Verdana"/>
              </a:rPr>
              <a:t>cellulose</a:t>
            </a:r>
            <a:r>
              <a:rPr sz="2100" spc="-210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F4F4F4"/>
                </a:solidFill>
                <a:latin typeface="Verdana"/>
                <a:cs typeface="Verdana"/>
              </a:rPr>
              <a:t>paper</a:t>
            </a:r>
            <a:r>
              <a:rPr sz="2100" spc="-204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100" spc="-55" dirty="0">
                <a:solidFill>
                  <a:srgbClr val="F4F4F4"/>
                </a:solidFill>
                <a:latin typeface="Verdana"/>
                <a:cs typeface="Verdana"/>
              </a:rPr>
              <a:t>as</a:t>
            </a:r>
            <a:r>
              <a:rPr sz="2100" spc="-210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100" spc="-70" dirty="0">
                <a:solidFill>
                  <a:srgbClr val="F4F4F4"/>
                </a:solidFill>
                <a:latin typeface="Verdana"/>
                <a:cs typeface="Verdana"/>
              </a:rPr>
              <a:t>a</a:t>
            </a:r>
            <a:r>
              <a:rPr sz="2100" spc="-210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100" spc="-30" dirty="0">
                <a:solidFill>
                  <a:srgbClr val="F4F4F4"/>
                </a:solidFill>
                <a:latin typeface="Verdana"/>
                <a:cs typeface="Verdana"/>
              </a:rPr>
              <a:t>separator,</a:t>
            </a:r>
            <a:r>
              <a:rPr sz="2100" spc="-204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F4F4F4"/>
                </a:solidFill>
                <a:latin typeface="Verdana"/>
                <a:cs typeface="Verdana"/>
              </a:rPr>
              <a:t>and</a:t>
            </a:r>
            <a:r>
              <a:rPr sz="2100" spc="-210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100" spc="-20" dirty="0">
                <a:solidFill>
                  <a:srgbClr val="F4F4F4"/>
                </a:solidFill>
                <a:latin typeface="Verdana"/>
                <a:cs typeface="Verdana"/>
              </a:rPr>
              <a:t>PVA-KOH</a:t>
            </a:r>
            <a:r>
              <a:rPr sz="2100" spc="-210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100" spc="-40" dirty="0">
                <a:solidFill>
                  <a:srgbClr val="F4F4F4"/>
                </a:solidFill>
                <a:latin typeface="Verdana"/>
                <a:cs typeface="Verdana"/>
              </a:rPr>
              <a:t>gel</a:t>
            </a:r>
            <a:r>
              <a:rPr sz="2100" spc="-204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100" spc="-55" dirty="0">
                <a:solidFill>
                  <a:srgbClr val="F4F4F4"/>
                </a:solidFill>
                <a:latin typeface="Verdana"/>
                <a:cs typeface="Verdana"/>
              </a:rPr>
              <a:t>as</a:t>
            </a:r>
            <a:r>
              <a:rPr sz="2100" spc="-210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100" spc="-70" dirty="0">
                <a:solidFill>
                  <a:srgbClr val="F4F4F4"/>
                </a:solidFill>
                <a:latin typeface="Verdana"/>
                <a:cs typeface="Verdana"/>
              </a:rPr>
              <a:t>a</a:t>
            </a:r>
            <a:r>
              <a:rPr sz="2100" spc="-210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100" spc="20" dirty="0">
                <a:solidFill>
                  <a:srgbClr val="F4F4F4"/>
                </a:solidFill>
                <a:latin typeface="Verdana"/>
                <a:cs typeface="Verdana"/>
              </a:rPr>
              <a:t>solid</a:t>
            </a:r>
            <a:r>
              <a:rPr sz="2100" spc="-204" dirty="0">
                <a:solidFill>
                  <a:srgbClr val="F4F4F4"/>
                </a:solidFill>
                <a:latin typeface="Verdana"/>
                <a:cs typeface="Verdana"/>
              </a:rPr>
              <a:t> </a:t>
            </a:r>
            <a:r>
              <a:rPr sz="2100" spc="-5" dirty="0">
                <a:solidFill>
                  <a:srgbClr val="F4F4F4"/>
                </a:solidFill>
                <a:latin typeface="Verdana"/>
                <a:cs typeface="Verdana"/>
              </a:rPr>
              <a:t>electrolyte.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6673459"/>
            <a:ext cx="15848965" cy="1230630"/>
          </a:xfrm>
          <a:custGeom>
            <a:avLst/>
            <a:gdLst/>
            <a:ahLst/>
            <a:cxnLst/>
            <a:rect l="l" t="t" r="r" b="b"/>
            <a:pathLst>
              <a:path w="15848965" h="1230629">
                <a:moveTo>
                  <a:pt x="15077206" y="1230593"/>
                </a:moveTo>
                <a:lnTo>
                  <a:pt x="0" y="1230593"/>
                </a:lnTo>
                <a:lnTo>
                  <a:pt x="0" y="0"/>
                </a:lnTo>
                <a:lnTo>
                  <a:pt x="15077206" y="0"/>
                </a:lnTo>
                <a:lnTo>
                  <a:pt x="15848731" y="615296"/>
                </a:lnTo>
                <a:lnTo>
                  <a:pt x="15077206" y="1230593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47628" y="6859358"/>
            <a:ext cx="13208635" cy="7683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496060" marR="5080" indent="-1483995">
              <a:lnSpc>
                <a:spcPct val="116100"/>
              </a:lnSpc>
              <a:spcBef>
                <a:spcPts val="90"/>
              </a:spcBef>
            </a:pPr>
            <a:r>
              <a:rPr sz="2100" b="1" spc="-5" dirty="0">
                <a:latin typeface="Tahoma"/>
                <a:cs typeface="Tahoma"/>
              </a:rPr>
              <a:t>Preparation</a:t>
            </a:r>
            <a:r>
              <a:rPr sz="2100" b="1" spc="-110" dirty="0">
                <a:latin typeface="Tahoma"/>
                <a:cs typeface="Tahoma"/>
              </a:rPr>
              <a:t> </a:t>
            </a:r>
            <a:r>
              <a:rPr sz="2100" b="1" spc="30" dirty="0">
                <a:latin typeface="Tahoma"/>
                <a:cs typeface="Tahoma"/>
              </a:rPr>
              <a:t>of</a:t>
            </a:r>
            <a:r>
              <a:rPr sz="2100" b="1" spc="-105" dirty="0">
                <a:latin typeface="Tahoma"/>
                <a:cs typeface="Tahoma"/>
              </a:rPr>
              <a:t> </a:t>
            </a:r>
            <a:r>
              <a:rPr sz="2100" b="1" spc="-15" dirty="0">
                <a:latin typeface="Tahoma"/>
                <a:cs typeface="Tahoma"/>
              </a:rPr>
              <a:t>MnO2-ACFP:</a:t>
            </a:r>
            <a:r>
              <a:rPr sz="2100" b="1" spc="-105" dirty="0">
                <a:latin typeface="Tahoma"/>
                <a:cs typeface="Tahoma"/>
              </a:rPr>
              <a:t> </a:t>
            </a:r>
            <a:r>
              <a:rPr sz="2100" dirty="0">
                <a:latin typeface="Verdana"/>
                <a:cs typeface="Verdana"/>
              </a:rPr>
              <a:t>MnO2</a:t>
            </a:r>
            <a:r>
              <a:rPr sz="2100" spc="-204" dirty="0">
                <a:latin typeface="Verdana"/>
                <a:cs typeface="Verdana"/>
              </a:rPr>
              <a:t> </a:t>
            </a:r>
            <a:r>
              <a:rPr sz="2100" spc="15" dirty="0">
                <a:latin typeface="Verdana"/>
                <a:cs typeface="Verdana"/>
              </a:rPr>
              <a:t>electrodeposition</a:t>
            </a:r>
            <a:r>
              <a:rPr sz="2100" spc="-200" dirty="0">
                <a:latin typeface="Verdana"/>
                <a:cs typeface="Verdana"/>
              </a:rPr>
              <a:t> </a:t>
            </a:r>
            <a:r>
              <a:rPr sz="2100" spc="-20" dirty="0">
                <a:latin typeface="Verdana"/>
                <a:cs typeface="Verdana"/>
              </a:rPr>
              <a:t>is</a:t>
            </a:r>
            <a:r>
              <a:rPr sz="2100" spc="-204" dirty="0">
                <a:latin typeface="Verdana"/>
                <a:cs typeface="Verdana"/>
              </a:rPr>
              <a:t> </a:t>
            </a:r>
            <a:r>
              <a:rPr sz="2100" spc="5" dirty="0">
                <a:latin typeface="Verdana"/>
                <a:cs typeface="Verdana"/>
              </a:rPr>
              <a:t>performed</a:t>
            </a:r>
            <a:r>
              <a:rPr sz="2100" spc="-204" dirty="0">
                <a:latin typeface="Verdana"/>
                <a:cs typeface="Verdana"/>
              </a:rPr>
              <a:t> </a:t>
            </a:r>
            <a:r>
              <a:rPr sz="2100" spc="15" dirty="0">
                <a:latin typeface="Verdana"/>
                <a:cs typeface="Verdana"/>
              </a:rPr>
              <a:t>on</a:t>
            </a:r>
            <a:r>
              <a:rPr sz="2100" spc="-204" dirty="0">
                <a:latin typeface="Verdana"/>
                <a:cs typeface="Verdana"/>
              </a:rPr>
              <a:t> </a:t>
            </a:r>
            <a:r>
              <a:rPr sz="2100" spc="35" dirty="0">
                <a:latin typeface="Verdana"/>
                <a:cs typeface="Verdana"/>
              </a:rPr>
              <a:t>ACFP</a:t>
            </a:r>
            <a:r>
              <a:rPr sz="2100" spc="-204" dirty="0">
                <a:latin typeface="Verdana"/>
                <a:cs typeface="Verdana"/>
              </a:rPr>
              <a:t> </a:t>
            </a:r>
            <a:r>
              <a:rPr sz="2100" spc="-210" dirty="0">
                <a:latin typeface="Verdana"/>
                <a:cs typeface="Verdana"/>
              </a:rPr>
              <a:t>(1x1</a:t>
            </a:r>
            <a:r>
              <a:rPr sz="2100" spc="-204" dirty="0">
                <a:latin typeface="Verdana"/>
                <a:cs typeface="Verdana"/>
              </a:rPr>
              <a:t> </a:t>
            </a:r>
            <a:r>
              <a:rPr sz="2100" spc="-110" dirty="0">
                <a:latin typeface="Verdana"/>
                <a:cs typeface="Verdana"/>
              </a:rPr>
              <a:t>cm2)</a:t>
            </a:r>
            <a:r>
              <a:rPr sz="2100" spc="-204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in</a:t>
            </a:r>
            <a:r>
              <a:rPr sz="2100" spc="-204" dirty="0">
                <a:latin typeface="Verdana"/>
                <a:cs typeface="Verdana"/>
              </a:rPr>
              <a:t> </a:t>
            </a:r>
            <a:r>
              <a:rPr sz="2100" spc="-70" dirty="0">
                <a:latin typeface="Verdana"/>
                <a:cs typeface="Verdana"/>
              </a:rPr>
              <a:t>a</a:t>
            </a:r>
            <a:r>
              <a:rPr sz="2100" spc="-204" dirty="0">
                <a:latin typeface="Verdana"/>
                <a:cs typeface="Verdana"/>
              </a:rPr>
              <a:t> </a:t>
            </a:r>
            <a:r>
              <a:rPr sz="2100" spc="-55" dirty="0">
                <a:latin typeface="Verdana"/>
                <a:cs typeface="Verdana"/>
              </a:rPr>
              <a:t>manganese </a:t>
            </a:r>
            <a:r>
              <a:rPr sz="2100" spc="-725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sulfate</a:t>
            </a:r>
            <a:r>
              <a:rPr sz="2100" spc="-215" dirty="0">
                <a:latin typeface="Verdana"/>
                <a:cs typeface="Verdana"/>
              </a:rPr>
              <a:t> </a:t>
            </a:r>
            <a:r>
              <a:rPr sz="2100" spc="10" dirty="0">
                <a:latin typeface="Verdana"/>
                <a:cs typeface="Verdana"/>
              </a:rPr>
              <a:t>solution</a:t>
            </a:r>
            <a:r>
              <a:rPr sz="2100" spc="-215" dirty="0">
                <a:latin typeface="Verdana"/>
                <a:cs typeface="Verdana"/>
              </a:rPr>
              <a:t> </a:t>
            </a:r>
            <a:r>
              <a:rPr sz="2100" spc="-15" dirty="0">
                <a:latin typeface="Verdana"/>
                <a:cs typeface="Verdana"/>
              </a:rPr>
              <a:t>at</a:t>
            </a:r>
            <a:r>
              <a:rPr sz="2100" spc="-215" dirty="0">
                <a:latin typeface="Verdana"/>
                <a:cs typeface="Verdana"/>
              </a:rPr>
              <a:t> </a:t>
            </a:r>
            <a:r>
              <a:rPr sz="2100" spc="-5" dirty="0">
                <a:latin typeface="Verdana"/>
                <a:cs typeface="Verdana"/>
              </a:rPr>
              <a:t>room</a:t>
            </a:r>
            <a:r>
              <a:rPr sz="2100" spc="-215" dirty="0">
                <a:latin typeface="Verdana"/>
                <a:cs typeface="Verdana"/>
              </a:rPr>
              <a:t> </a:t>
            </a:r>
            <a:r>
              <a:rPr sz="2100" spc="-15" dirty="0">
                <a:latin typeface="Verdana"/>
                <a:cs typeface="Verdana"/>
              </a:rPr>
              <a:t>temperature</a:t>
            </a:r>
            <a:r>
              <a:rPr sz="2100" spc="-210" dirty="0">
                <a:latin typeface="Verdana"/>
                <a:cs typeface="Verdana"/>
              </a:rPr>
              <a:t> </a:t>
            </a:r>
            <a:r>
              <a:rPr sz="2100" spc="-45" dirty="0">
                <a:latin typeface="Verdana"/>
                <a:cs typeface="Verdana"/>
              </a:rPr>
              <a:t>using</a:t>
            </a:r>
            <a:r>
              <a:rPr sz="2100" spc="-215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reference</a:t>
            </a:r>
            <a:r>
              <a:rPr sz="2100" spc="-215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and</a:t>
            </a:r>
            <a:r>
              <a:rPr sz="2100" spc="-215" dirty="0">
                <a:latin typeface="Verdana"/>
                <a:cs typeface="Verdana"/>
              </a:rPr>
              <a:t> </a:t>
            </a:r>
            <a:r>
              <a:rPr sz="2100" spc="15" dirty="0">
                <a:latin typeface="Verdana"/>
                <a:cs typeface="Verdana"/>
              </a:rPr>
              <a:t>counter</a:t>
            </a:r>
            <a:r>
              <a:rPr sz="2100" spc="-210" dirty="0">
                <a:latin typeface="Verdana"/>
                <a:cs typeface="Verdana"/>
              </a:rPr>
              <a:t> </a:t>
            </a:r>
            <a:r>
              <a:rPr sz="2100" spc="-5" dirty="0">
                <a:latin typeface="Verdana"/>
                <a:cs typeface="Verdana"/>
              </a:rPr>
              <a:t>electrodes.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8227903"/>
            <a:ext cx="15848965" cy="1230630"/>
          </a:xfrm>
          <a:custGeom>
            <a:avLst/>
            <a:gdLst/>
            <a:ahLst/>
            <a:cxnLst/>
            <a:rect l="l" t="t" r="r" b="b"/>
            <a:pathLst>
              <a:path w="15848965" h="1230629">
                <a:moveTo>
                  <a:pt x="15077206" y="1230593"/>
                </a:moveTo>
                <a:lnTo>
                  <a:pt x="0" y="1230593"/>
                </a:lnTo>
                <a:lnTo>
                  <a:pt x="0" y="0"/>
                </a:lnTo>
                <a:lnTo>
                  <a:pt x="15077206" y="0"/>
                </a:lnTo>
                <a:lnTo>
                  <a:pt x="15848731" y="615296"/>
                </a:lnTo>
                <a:lnTo>
                  <a:pt x="15077206" y="1230593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48787" y="8648834"/>
            <a:ext cx="972121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35" dirty="0">
                <a:latin typeface="Trebuchet MS"/>
                <a:cs typeface="Trebuchet MS"/>
              </a:rPr>
              <a:t>Materials</a:t>
            </a:r>
            <a:r>
              <a:rPr sz="2100" spc="-100" dirty="0">
                <a:latin typeface="Trebuchet MS"/>
                <a:cs typeface="Trebuchet MS"/>
              </a:rPr>
              <a:t> </a:t>
            </a:r>
            <a:r>
              <a:rPr sz="2100" spc="10" dirty="0">
                <a:latin typeface="Trebuchet MS"/>
                <a:cs typeface="Trebuchet MS"/>
              </a:rPr>
              <a:t>Characterizations</a:t>
            </a:r>
            <a:r>
              <a:rPr sz="2100" spc="-95" dirty="0">
                <a:latin typeface="Trebuchet MS"/>
                <a:cs typeface="Trebuchet MS"/>
              </a:rPr>
              <a:t> </a:t>
            </a:r>
            <a:r>
              <a:rPr sz="2100" spc="60" dirty="0">
                <a:latin typeface="Trebuchet MS"/>
                <a:cs typeface="Trebuchet MS"/>
              </a:rPr>
              <a:t>and</a:t>
            </a:r>
            <a:r>
              <a:rPr sz="2100" spc="-95" dirty="0">
                <a:latin typeface="Trebuchet MS"/>
                <a:cs typeface="Trebuchet MS"/>
              </a:rPr>
              <a:t> </a:t>
            </a:r>
            <a:r>
              <a:rPr sz="2100" spc="-270" dirty="0">
                <a:latin typeface="Trebuchet MS"/>
                <a:cs typeface="Trebuchet MS"/>
              </a:rPr>
              <a:t>.</a:t>
            </a:r>
            <a:r>
              <a:rPr sz="2100" spc="-100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Electrochemical</a:t>
            </a:r>
            <a:r>
              <a:rPr sz="2100" spc="-95" dirty="0">
                <a:latin typeface="Trebuchet MS"/>
                <a:cs typeface="Trebuchet MS"/>
              </a:rPr>
              <a:t> </a:t>
            </a:r>
            <a:r>
              <a:rPr sz="2100" spc="20" dirty="0">
                <a:latin typeface="Trebuchet MS"/>
                <a:cs typeface="Trebuchet MS"/>
              </a:rPr>
              <a:t>Performance</a:t>
            </a:r>
            <a:r>
              <a:rPr sz="2100" spc="-95" dirty="0">
                <a:latin typeface="Trebuchet MS"/>
                <a:cs typeface="Trebuchet MS"/>
              </a:rPr>
              <a:t> </a:t>
            </a:r>
            <a:r>
              <a:rPr sz="2100" dirty="0">
                <a:latin typeface="Trebuchet MS"/>
                <a:cs typeface="Trebuchet MS"/>
              </a:rPr>
              <a:t>Characterization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17AC1A65-CA29-9D55-798D-221546D60E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282"/>
    </mc:Choice>
    <mc:Fallback>
      <p:transition spd="slow" advTm="782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</TotalTime>
  <Words>1854</Words>
  <Application>Microsoft Office PowerPoint</Application>
  <PresentationFormat>Custom</PresentationFormat>
  <Paragraphs>236</Paragraphs>
  <Slides>18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Calibri</vt:lpstr>
      <vt:lpstr>Microsoft Sans Serif</vt:lpstr>
      <vt:lpstr>Tahoma</vt:lpstr>
      <vt:lpstr>Times New Roman</vt:lpstr>
      <vt:lpstr>Trebuchet MS</vt:lpstr>
      <vt:lpstr>Verdana</vt:lpstr>
      <vt:lpstr>Office Theme</vt:lpstr>
      <vt:lpstr>TECHNICAL WRITING AND PRESENTATION</vt:lpstr>
      <vt:lpstr>Introduction</vt:lpstr>
      <vt:lpstr>INTRODUCTION Introducing a novel approach for developing cellulose-based supercapacitor electrodes with exceptional  electrochemical performance and mechanical flexibility.</vt:lpstr>
      <vt:lpstr>LITERATURE GAPS</vt:lpstr>
      <vt:lpstr>LITERATURE COMPARISON</vt:lpstr>
      <vt:lpstr>LITERATURE COMPARISON OF CARBON BASED MATERIALS</vt:lpstr>
      <vt:lpstr>GOALS and  OBJECTIVES</vt:lpstr>
      <vt:lpstr>Materials and Methodology</vt:lpstr>
      <vt:lpstr>METHODOLOGY</vt:lpstr>
      <vt:lpstr>Results and Discussion</vt:lpstr>
      <vt:lpstr>RESULTS</vt:lpstr>
      <vt:lpstr>RESULTS</vt:lpstr>
      <vt:lpstr>RESULTS</vt:lpstr>
      <vt:lpstr>RESULTS</vt:lpstr>
      <vt:lpstr>SUMMARY</vt:lpstr>
      <vt:lpstr>CONCLUSION</vt:lpstr>
      <vt:lpstr>REFERENCES</vt:lpstr>
      <vt:lpstr>THANKYOU!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Economical preparation of high-performance activated carbon fiber papers as self-supporting supercapacitor electrodes</dc:title>
  <dc:creator>Nandini Priya</dc:creator>
  <cp:keywords>DAFuNlRWQWA,BAE34HCmxUk</cp:keywords>
  <cp:lastModifiedBy>Nandini Priya</cp:lastModifiedBy>
  <cp:revision>1</cp:revision>
  <dcterms:created xsi:type="dcterms:W3CDTF">2023-09-13T06:18:33Z</dcterms:created>
  <dcterms:modified xsi:type="dcterms:W3CDTF">2023-10-02T06:05:07Z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2023-09-13T00:00:00Z</vt:filetime>
  </property>
  <property fmtid="{D5CDD505-2E9C-101B-9397-08002B2CF9AE}" pid="3" name="Creator">
    <vt:lpwstr>Canva</vt:lpwstr>
  </property>
  <property fmtid="{D5CDD505-2E9C-101B-9397-08002B2CF9AE}" pid="4" name="LastSaved">
    <vt:filetime>2023-09-13T00:00:00Z</vt:filetime>
  </property>
</Properties>
</file>